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embeddedFontLst>
    <p:embeddedFont>
      <p:font typeface="Average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Average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8" name="Google Shape;50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hyperlink" Target="http://www.docomed.com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docomed.com/" TargetMode="External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8.jpg"/><Relationship Id="rId4" Type="http://schemas.openxmlformats.org/officeDocument/2006/relationships/image" Target="../media/image1.png"/><Relationship Id="rId5" Type="http://schemas.openxmlformats.org/officeDocument/2006/relationships/hyperlink" Target="http://www.docomed.com/" TargetMode="External"/><Relationship Id="rId6" Type="http://schemas.openxmlformats.org/officeDocument/2006/relationships/image" Target="../media/image3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hyperlink" Target="http://www.docomed.com/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2.png"/><Relationship Id="rId7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hyperlink" Target="http://www.docomed.com/" TargetMode="External"/><Relationship Id="rId7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hyperlink" Target="http://www.docomed.com/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19.png"/><Relationship Id="rId10" Type="http://schemas.openxmlformats.org/officeDocument/2006/relationships/image" Target="../media/image11.png"/><Relationship Id="rId13" Type="http://schemas.openxmlformats.org/officeDocument/2006/relationships/image" Target="../media/image3.png"/><Relationship Id="rId1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Relationship Id="rId9" Type="http://schemas.openxmlformats.org/officeDocument/2006/relationships/image" Target="../media/image9.png"/><Relationship Id="rId15" Type="http://schemas.openxmlformats.org/officeDocument/2006/relationships/image" Target="../media/image21.png"/><Relationship Id="rId14" Type="http://schemas.openxmlformats.org/officeDocument/2006/relationships/image" Target="../media/image5.png"/><Relationship Id="rId17" Type="http://schemas.openxmlformats.org/officeDocument/2006/relationships/image" Target="../media/image32.png"/><Relationship Id="rId16" Type="http://schemas.openxmlformats.org/officeDocument/2006/relationships/image" Target="../media/image20.png"/><Relationship Id="rId5" Type="http://schemas.openxmlformats.org/officeDocument/2006/relationships/image" Target="../media/image1.png"/><Relationship Id="rId6" Type="http://schemas.openxmlformats.org/officeDocument/2006/relationships/hyperlink" Target="http://www.docomed.com/" TargetMode="External"/><Relationship Id="rId7" Type="http://schemas.openxmlformats.org/officeDocument/2006/relationships/image" Target="../media/image6.png"/><Relationship Id="rId8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://www.docomed.com/" TargetMode="External"/><Relationship Id="rId5" Type="http://schemas.openxmlformats.org/officeDocument/2006/relationships/image" Target="../media/image27.png"/><Relationship Id="rId6" Type="http://schemas.openxmlformats.org/officeDocument/2006/relationships/image" Target="../media/image24.png"/><Relationship Id="rId7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hyperlink" Target="http://www.docomed.com/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28.png"/><Relationship Id="rId7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hyperlink" Target="http://www.docomed.com/" TargetMode="External"/><Relationship Id="rId5" Type="http://schemas.openxmlformats.org/officeDocument/2006/relationships/image" Target="../media/image34.png"/><Relationship Id="rId6" Type="http://schemas.openxmlformats.org/officeDocument/2006/relationships/image" Target="../media/image35.png"/><Relationship Id="rId7" Type="http://schemas.openxmlformats.org/officeDocument/2006/relationships/image" Target="../media/image33.png"/><Relationship Id="rId8" Type="http://schemas.openxmlformats.org/officeDocument/2006/relationships/image" Target="../media/image3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hyperlink" Target="http://www.docomed.com/" TargetMode="External"/><Relationship Id="rId9" Type="http://schemas.openxmlformats.org/officeDocument/2006/relationships/image" Target="../media/image29.png"/><Relationship Id="rId5" Type="http://schemas.openxmlformats.org/officeDocument/2006/relationships/image" Target="../media/image25.png"/><Relationship Id="rId6" Type="http://schemas.openxmlformats.org/officeDocument/2006/relationships/image" Target="../media/image31.png"/><Relationship Id="rId7" Type="http://schemas.openxmlformats.org/officeDocument/2006/relationships/image" Target="../media/image30.png"/><Relationship Id="rId8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/>
          <p:nvPr/>
        </p:nvSpPr>
        <p:spPr>
          <a:xfrm>
            <a:off x="160867" y="5860450"/>
            <a:ext cx="11680151" cy="892105"/>
          </a:xfrm>
          <a:prstGeom prst="roundRect">
            <a:avLst>
              <a:gd fmla="val 16667" name="adj"/>
            </a:avLst>
          </a:prstGeom>
          <a:solidFill>
            <a:schemeClr val="lt1">
              <a:alpha val="5568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/>
          <p:nvPr/>
        </p:nvSpPr>
        <p:spPr>
          <a:xfrm>
            <a:off x="1405467" y="1329267"/>
            <a:ext cx="9084733" cy="3182725"/>
          </a:xfrm>
          <a:prstGeom prst="roundRect">
            <a:avLst>
              <a:gd fmla="val 16667" name="adj"/>
            </a:avLst>
          </a:prstGeom>
          <a:solidFill>
            <a:schemeClr val="lt1">
              <a:alpha val="8666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5717" y="1415734"/>
            <a:ext cx="8924232" cy="312128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/>
          <p:nvPr/>
        </p:nvSpPr>
        <p:spPr>
          <a:xfrm>
            <a:off x="350195" y="5845695"/>
            <a:ext cx="11632928" cy="8919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PERSONALIZED PAIN MANAGEMENT SYSTEM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5F7FC"/>
            </a:gs>
            <a:gs pos="74000">
              <a:srgbClr val="A9BEE4"/>
            </a:gs>
            <a:gs pos="83000">
              <a:srgbClr val="A9BEE4"/>
            </a:gs>
            <a:gs pos="100000">
              <a:srgbClr val="C5D3ED"/>
            </a:gs>
          </a:gsLst>
          <a:lin ang="5400000" scaled="0"/>
        </a:gra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2"/>
          <p:cNvSpPr/>
          <p:nvPr/>
        </p:nvSpPr>
        <p:spPr>
          <a:xfrm>
            <a:off x="-948" y="6182753"/>
            <a:ext cx="12206511" cy="662161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9" name="Google Shape;419;p22"/>
          <p:cNvPicPr preferRelativeResize="0"/>
          <p:nvPr/>
        </p:nvPicPr>
        <p:blipFill rotWithShape="1">
          <a:blip r:embed="rId3">
            <a:alphaModFix/>
          </a:blip>
          <a:srcRect b="38953" l="0" r="379" t="0"/>
          <a:stretch/>
        </p:blipFill>
        <p:spPr>
          <a:xfrm>
            <a:off x="94297" y="6277263"/>
            <a:ext cx="2371761" cy="500381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22"/>
          <p:cNvSpPr/>
          <p:nvPr/>
        </p:nvSpPr>
        <p:spPr>
          <a:xfrm>
            <a:off x="2394025" y="6555478"/>
            <a:ext cx="3170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®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22"/>
          <p:cNvSpPr/>
          <p:nvPr/>
        </p:nvSpPr>
        <p:spPr>
          <a:xfrm>
            <a:off x="5610388" y="6342156"/>
            <a:ext cx="6696164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Personalised Pain Management System -  </a:t>
            </a:r>
            <a:r>
              <a:rPr lang="en-US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www.docomed.com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2" name="Google Shape;422;p22"/>
          <p:cNvGrpSpPr/>
          <p:nvPr/>
        </p:nvGrpSpPr>
        <p:grpSpPr>
          <a:xfrm>
            <a:off x="143718" y="1272283"/>
            <a:ext cx="8557224" cy="4515590"/>
            <a:chOff x="2320790" y="1338111"/>
            <a:chExt cx="8557224" cy="4515590"/>
          </a:xfrm>
        </p:grpSpPr>
        <p:grpSp>
          <p:nvGrpSpPr>
            <p:cNvPr id="423" name="Google Shape;423;p22"/>
            <p:cNvGrpSpPr/>
            <p:nvPr/>
          </p:nvGrpSpPr>
          <p:grpSpPr>
            <a:xfrm>
              <a:off x="4422823" y="3218909"/>
              <a:ext cx="2159238" cy="1115849"/>
              <a:chOff x="2878078" y="3490511"/>
              <a:chExt cx="2159238" cy="1115849"/>
            </a:xfrm>
          </p:grpSpPr>
          <p:sp>
            <p:nvSpPr>
              <p:cNvPr id="424" name="Google Shape;424;p22"/>
              <p:cNvSpPr/>
              <p:nvPr/>
            </p:nvSpPr>
            <p:spPr>
              <a:xfrm>
                <a:off x="2878078" y="3490511"/>
                <a:ext cx="2159238" cy="302046"/>
              </a:xfrm>
              <a:prstGeom prst="chevron">
                <a:avLst>
                  <a:gd fmla="val 50000" name="adj"/>
                </a:avLst>
              </a:prstGeom>
              <a:solidFill>
                <a:srgbClr val="8DA9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22"/>
              <p:cNvSpPr txBox="1"/>
              <p:nvPr/>
            </p:nvSpPr>
            <p:spPr>
              <a:xfrm>
                <a:off x="3533244" y="3836919"/>
                <a:ext cx="856325" cy="769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4400">
                    <a:solidFill>
                      <a:srgbClr val="8DA9DB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Q4</a:t>
                </a:r>
                <a:endParaRPr/>
              </a:p>
            </p:txBody>
          </p:sp>
        </p:grpSp>
        <p:sp>
          <p:nvSpPr>
            <p:cNvPr id="426" name="Google Shape;426;p22"/>
            <p:cNvSpPr txBox="1"/>
            <p:nvPr/>
          </p:nvSpPr>
          <p:spPr>
            <a:xfrm>
              <a:off x="2918809" y="2272578"/>
              <a:ext cx="856324" cy="769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400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Q2</a:t>
              </a:r>
              <a:endParaRPr/>
            </a:p>
          </p:txBody>
        </p:sp>
        <p:grpSp>
          <p:nvGrpSpPr>
            <p:cNvPr id="427" name="Google Shape;427;p22"/>
            <p:cNvGrpSpPr/>
            <p:nvPr/>
          </p:nvGrpSpPr>
          <p:grpSpPr>
            <a:xfrm>
              <a:off x="8798209" y="3508131"/>
              <a:ext cx="2069001" cy="1628867"/>
              <a:chOff x="7203073" y="3987611"/>
              <a:chExt cx="2069001" cy="1628867"/>
            </a:xfrm>
          </p:grpSpPr>
          <p:sp>
            <p:nvSpPr>
              <p:cNvPr id="428" name="Google Shape;428;p22"/>
              <p:cNvSpPr txBox="1"/>
              <p:nvPr/>
            </p:nvSpPr>
            <p:spPr>
              <a:xfrm>
                <a:off x="7809412" y="3987611"/>
                <a:ext cx="856325" cy="769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4400">
                    <a:solidFill>
                      <a:srgbClr val="7F7F7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Q6</a:t>
                </a:r>
                <a:endParaRPr/>
              </a:p>
            </p:txBody>
          </p:sp>
          <p:sp>
            <p:nvSpPr>
              <p:cNvPr id="429" name="Google Shape;429;p22"/>
              <p:cNvSpPr txBox="1"/>
              <p:nvPr/>
            </p:nvSpPr>
            <p:spPr>
              <a:xfrm>
                <a:off x="7203073" y="4970147"/>
                <a:ext cx="2069001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>
                    <a:solidFill>
                      <a:srgbClr val="262626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Pilot Sales and Marketing</a:t>
                </a:r>
                <a:endParaRPr sz="2000">
                  <a:solidFill>
                    <a:srgbClr val="26262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0" name="Google Shape;430;p22"/>
            <p:cNvGrpSpPr/>
            <p:nvPr/>
          </p:nvGrpSpPr>
          <p:grpSpPr>
            <a:xfrm>
              <a:off x="2320790" y="3228116"/>
              <a:ext cx="2159238" cy="2625585"/>
              <a:chOff x="741362" y="3490511"/>
              <a:chExt cx="2159238" cy="2625585"/>
            </a:xfrm>
          </p:grpSpPr>
          <p:sp>
            <p:nvSpPr>
              <p:cNvPr id="431" name="Google Shape;431;p22"/>
              <p:cNvSpPr/>
              <p:nvPr/>
            </p:nvSpPr>
            <p:spPr>
              <a:xfrm>
                <a:off x="741362" y="3490511"/>
                <a:ext cx="2159238" cy="302046"/>
              </a:xfrm>
              <a:prstGeom prst="chevron">
                <a:avLst>
                  <a:gd fmla="val 5000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32" name="Google Shape;432;p22"/>
              <p:cNvGrpSpPr/>
              <p:nvPr/>
            </p:nvGrpSpPr>
            <p:grpSpPr>
              <a:xfrm>
                <a:off x="1355653" y="3583946"/>
                <a:ext cx="991518" cy="1832767"/>
                <a:chOff x="1264320" y="3475613"/>
                <a:chExt cx="991518" cy="1832767"/>
              </a:xfrm>
            </p:grpSpPr>
            <p:sp>
              <p:nvSpPr>
                <p:cNvPr id="433" name="Google Shape;433;p22"/>
                <p:cNvSpPr/>
                <p:nvPr/>
              </p:nvSpPr>
              <p:spPr>
                <a:xfrm>
                  <a:off x="1264320" y="4316862"/>
                  <a:ext cx="991518" cy="991518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434" name="Google Shape;434;p22"/>
                <p:cNvCxnSpPr/>
                <p:nvPr/>
              </p:nvCxnSpPr>
              <p:spPr>
                <a:xfrm>
                  <a:off x="1729648" y="3537332"/>
                  <a:ext cx="0" cy="114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accent1"/>
                  </a:solidFill>
                  <a:prstDash val="solid"/>
                  <a:miter lim="800000"/>
                  <a:headEnd len="med" w="med" type="oval"/>
                  <a:tailEnd len="med" w="med" type="oval"/>
                </a:ln>
              </p:spPr>
            </p:cxnSp>
            <p:sp>
              <p:nvSpPr>
                <p:cNvPr id="435" name="Google Shape;435;p22"/>
                <p:cNvSpPr/>
                <p:nvPr/>
              </p:nvSpPr>
              <p:spPr>
                <a:xfrm>
                  <a:off x="1672060" y="3475613"/>
                  <a:ext cx="115176" cy="115176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436" name="Google Shape;436;p22"/>
              <p:cNvSpPr txBox="1"/>
              <p:nvPr/>
            </p:nvSpPr>
            <p:spPr>
              <a:xfrm>
                <a:off x="1721033" y="5746764"/>
                <a:ext cx="184731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8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37" name="Google Shape;437;p22"/>
            <p:cNvCxnSpPr/>
            <p:nvPr/>
          </p:nvCxnSpPr>
          <p:spPr>
            <a:xfrm rot="10800000">
              <a:off x="5502442" y="2222801"/>
              <a:ext cx="0" cy="1143000"/>
            </a:xfrm>
            <a:prstGeom prst="straightConnector1">
              <a:avLst/>
            </a:prstGeom>
            <a:noFill/>
            <a:ln cap="flat" cmpd="sng" w="28575">
              <a:solidFill>
                <a:srgbClr val="8DA9DB"/>
              </a:solidFill>
              <a:prstDash val="solid"/>
              <a:miter lim="800000"/>
              <a:headEnd len="med" w="med" type="oval"/>
              <a:tailEnd len="med" w="med" type="oval"/>
            </a:ln>
          </p:spPr>
        </p:cxnSp>
        <p:sp>
          <p:nvSpPr>
            <p:cNvPr id="438" name="Google Shape;438;p22"/>
            <p:cNvSpPr/>
            <p:nvPr/>
          </p:nvSpPr>
          <p:spPr>
            <a:xfrm rot="10800000">
              <a:off x="5444854" y="3312344"/>
              <a:ext cx="115176" cy="11517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6559538" y="3218909"/>
              <a:ext cx="2159238" cy="302046"/>
            </a:xfrm>
            <a:prstGeom prst="chevron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0" name="Google Shape;440;p22"/>
            <p:cNvGrpSpPr/>
            <p:nvPr/>
          </p:nvGrpSpPr>
          <p:grpSpPr>
            <a:xfrm>
              <a:off x="8718776" y="1529528"/>
              <a:ext cx="2159238" cy="1978605"/>
              <a:chOff x="7151509" y="1813952"/>
              <a:chExt cx="2159238" cy="1978605"/>
            </a:xfrm>
          </p:grpSpPr>
          <p:sp>
            <p:nvSpPr>
              <p:cNvPr id="441" name="Google Shape;441;p22"/>
              <p:cNvSpPr/>
              <p:nvPr/>
            </p:nvSpPr>
            <p:spPr>
              <a:xfrm>
                <a:off x="7151509" y="3490511"/>
                <a:ext cx="2159238" cy="302046"/>
              </a:xfrm>
              <a:prstGeom prst="chevron">
                <a:avLst>
                  <a:gd fmla="val 50000" name="adj"/>
                </a:avLst>
              </a:prstGeom>
              <a:solidFill>
                <a:srgbClr val="7F7F7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42" name="Google Shape;442;p22"/>
              <p:cNvGrpSpPr/>
              <p:nvPr/>
            </p:nvGrpSpPr>
            <p:grpSpPr>
              <a:xfrm rot="10800000">
                <a:off x="7735369" y="1813952"/>
                <a:ext cx="991518" cy="1885170"/>
                <a:chOff x="1233889" y="3475613"/>
                <a:chExt cx="991518" cy="1885170"/>
              </a:xfrm>
            </p:grpSpPr>
            <p:sp>
              <p:nvSpPr>
                <p:cNvPr id="443" name="Google Shape;443;p22"/>
                <p:cNvSpPr/>
                <p:nvPr/>
              </p:nvSpPr>
              <p:spPr>
                <a:xfrm>
                  <a:off x="1233889" y="4369265"/>
                  <a:ext cx="991518" cy="991518"/>
                </a:xfrm>
                <a:prstGeom prst="ellipse">
                  <a:avLst/>
                </a:prstGeom>
                <a:solidFill>
                  <a:srgbClr val="7F7F7F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444" name="Google Shape;444;p22"/>
                <p:cNvCxnSpPr/>
                <p:nvPr/>
              </p:nvCxnSpPr>
              <p:spPr>
                <a:xfrm>
                  <a:off x="1729648" y="3537332"/>
                  <a:ext cx="0" cy="114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7F7F7F"/>
                  </a:solidFill>
                  <a:prstDash val="solid"/>
                  <a:miter lim="800000"/>
                  <a:headEnd len="med" w="med" type="oval"/>
                  <a:tailEnd len="med" w="med" type="oval"/>
                </a:ln>
              </p:spPr>
            </p:cxnSp>
            <p:sp>
              <p:nvSpPr>
                <p:cNvPr id="445" name="Google Shape;445;p22"/>
                <p:cNvSpPr/>
                <p:nvPr/>
              </p:nvSpPr>
              <p:spPr>
                <a:xfrm>
                  <a:off x="1672060" y="3475613"/>
                  <a:ext cx="115176" cy="115176"/>
                </a:xfrm>
                <a:prstGeom prst="ellipse">
                  <a:avLst/>
                </a:prstGeom>
                <a:solidFill>
                  <a:srgbClr val="7F7F7F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46" name="Google Shape;446;p22"/>
            <p:cNvSpPr txBox="1"/>
            <p:nvPr/>
          </p:nvSpPr>
          <p:spPr>
            <a:xfrm>
              <a:off x="2394025" y="1361244"/>
              <a:ext cx="1926237" cy="9233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262626"/>
                  </a:solidFill>
                  <a:latin typeface="Calibri"/>
                  <a:ea typeface="Calibri"/>
                  <a:cs typeface="Calibri"/>
                  <a:sym typeface="Calibri"/>
                </a:rPr>
                <a:t>First Application and Data base collection</a:t>
              </a:r>
              <a:endParaRPr/>
            </a:p>
          </p:txBody>
        </p:sp>
        <p:sp>
          <p:nvSpPr>
            <p:cNvPr id="447" name="Google Shape;447;p22"/>
            <p:cNvSpPr txBox="1"/>
            <p:nvPr/>
          </p:nvSpPr>
          <p:spPr>
            <a:xfrm>
              <a:off x="4800140" y="4233877"/>
              <a:ext cx="1508982" cy="1200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262626"/>
                  </a:solidFill>
                  <a:latin typeface="Calibri"/>
                  <a:ea typeface="Calibri"/>
                  <a:cs typeface="Calibri"/>
                  <a:sym typeface="Calibri"/>
                </a:rPr>
                <a:t>Full stack Algorithm &amp; application, clinical trial</a:t>
              </a:r>
              <a:endParaRPr/>
            </a:p>
          </p:txBody>
        </p:sp>
        <p:grpSp>
          <p:nvGrpSpPr>
            <p:cNvPr id="448" name="Google Shape;448;p22"/>
            <p:cNvGrpSpPr/>
            <p:nvPr/>
          </p:nvGrpSpPr>
          <p:grpSpPr>
            <a:xfrm>
              <a:off x="3064941" y="4320896"/>
              <a:ext cx="662432" cy="643300"/>
              <a:chOff x="638" y="291"/>
              <a:chExt cx="554" cy="538"/>
            </a:xfrm>
          </p:grpSpPr>
          <p:sp>
            <p:nvSpPr>
              <p:cNvPr id="449" name="Google Shape;449;p22"/>
              <p:cNvSpPr/>
              <p:nvPr/>
            </p:nvSpPr>
            <p:spPr>
              <a:xfrm>
                <a:off x="1120" y="444"/>
                <a:ext cx="57" cy="62"/>
              </a:xfrm>
              <a:custGeom>
                <a:rect b="b" l="l" r="r" t="t"/>
                <a:pathLst>
                  <a:path extrusionOk="0" h="371" w="341">
                    <a:moveTo>
                      <a:pt x="0" y="0"/>
                    </a:moveTo>
                    <a:lnTo>
                      <a:pt x="171" y="0"/>
                    </a:lnTo>
                    <a:lnTo>
                      <a:pt x="201" y="3"/>
                    </a:lnTo>
                    <a:lnTo>
                      <a:pt x="230" y="11"/>
                    </a:lnTo>
                    <a:lnTo>
                      <a:pt x="257" y="24"/>
                    </a:lnTo>
                    <a:lnTo>
                      <a:pt x="280" y="40"/>
                    </a:lnTo>
                    <a:lnTo>
                      <a:pt x="301" y="61"/>
                    </a:lnTo>
                    <a:lnTo>
                      <a:pt x="317" y="86"/>
                    </a:lnTo>
                    <a:lnTo>
                      <a:pt x="330" y="111"/>
                    </a:lnTo>
                    <a:lnTo>
                      <a:pt x="338" y="141"/>
                    </a:lnTo>
                    <a:lnTo>
                      <a:pt x="341" y="171"/>
                    </a:lnTo>
                    <a:lnTo>
                      <a:pt x="341" y="200"/>
                    </a:lnTo>
                    <a:lnTo>
                      <a:pt x="338" y="231"/>
                    </a:lnTo>
                    <a:lnTo>
                      <a:pt x="330" y="260"/>
                    </a:lnTo>
                    <a:lnTo>
                      <a:pt x="317" y="287"/>
                    </a:lnTo>
                    <a:lnTo>
                      <a:pt x="301" y="311"/>
                    </a:lnTo>
                    <a:lnTo>
                      <a:pt x="280" y="331"/>
                    </a:lnTo>
                    <a:lnTo>
                      <a:pt x="257" y="349"/>
                    </a:lnTo>
                    <a:lnTo>
                      <a:pt x="230" y="361"/>
                    </a:lnTo>
                    <a:lnTo>
                      <a:pt x="201" y="369"/>
                    </a:lnTo>
                    <a:lnTo>
                      <a:pt x="171" y="371"/>
                    </a:lnTo>
                    <a:lnTo>
                      <a:pt x="0" y="3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22"/>
              <p:cNvSpPr/>
              <p:nvPr/>
            </p:nvSpPr>
            <p:spPr>
              <a:xfrm>
                <a:off x="1120" y="517"/>
                <a:ext cx="57" cy="62"/>
              </a:xfrm>
              <a:custGeom>
                <a:rect b="b" l="l" r="r" t="t"/>
                <a:pathLst>
                  <a:path extrusionOk="0" h="372" w="341">
                    <a:moveTo>
                      <a:pt x="0" y="0"/>
                    </a:moveTo>
                    <a:lnTo>
                      <a:pt x="171" y="0"/>
                    </a:lnTo>
                    <a:lnTo>
                      <a:pt x="201" y="4"/>
                    </a:lnTo>
                    <a:lnTo>
                      <a:pt x="230" y="11"/>
                    </a:lnTo>
                    <a:lnTo>
                      <a:pt x="257" y="24"/>
                    </a:lnTo>
                    <a:lnTo>
                      <a:pt x="280" y="41"/>
                    </a:lnTo>
                    <a:lnTo>
                      <a:pt x="301" y="61"/>
                    </a:lnTo>
                    <a:lnTo>
                      <a:pt x="317" y="85"/>
                    </a:lnTo>
                    <a:lnTo>
                      <a:pt x="330" y="112"/>
                    </a:lnTo>
                    <a:lnTo>
                      <a:pt x="338" y="141"/>
                    </a:lnTo>
                    <a:lnTo>
                      <a:pt x="341" y="172"/>
                    </a:lnTo>
                    <a:lnTo>
                      <a:pt x="341" y="201"/>
                    </a:lnTo>
                    <a:lnTo>
                      <a:pt x="338" y="231"/>
                    </a:lnTo>
                    <a:lnTo>
                      <a:pt x="330" y="260"/>
                    </a:lnTo>
                    <a:lnTo>
                      <a:pt x="317" y="287"/>
                    </a:lnTo>
                    <a:lnTo>
                      <a:pt x="301" y="311"/>
                    </a:lnTo>
                    <a:lnTo>
                      <a:pt x="280" y="332"/>
                    </a:lnTo>
                    <a:lnTo>
                      <a:pt x="257" y="349"/>
                    </a:lnTo>
                    <a:lnTo>
                      <a:pt x="230" y="361"/>
                    </a:lnTo>
                    <a:lnTo>
                      <a:pt x="201" y="370"/>
                    </a:lnTo>
                    <a:lnTo>
                      <a:pt x="171" y="372"/>
                    </a:lnTo>
                    <a:lnTo>
                      <a:pt x="0" y="3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22"/>
              <p:cNvSpPr/>
              <p:nvPr/>
            </p:nvSpPr>
            <p:spPr>
              <a:xfrm>
                <a:off x="1120" y="590"/>
                <a:ext cx="57" cy="62"/>
              </a:xfrm>
              <a:custGeom>
                <a:rect b="b" l="l" r="r" t="t"/>
                <a:pathLst>
                  <a:path extrusionOk="0" h="371" w="341">
                    <a:moveTo>
                      <a:pt x="0" y="0"/>
                    </a:moveTo>
                    <a:lnTo>
                      <a:pt x="171" y="0"/>
                    </a:lnTo>
                    <a:lnTo>
                      <a:pt x="201" y="3"/>
                    </a:lnTo>
                    <a:lnTo>
                      <a:pt x="230" y="10"/>
                    </a:lnTo>
                    <a:lnTo>
                      <a:pt x="257" y="24"/>
                    </a:lnTo>
                    <a:lnTo>
                      <a:pt x="280" y="40"/>
                    </a:lnTo>
                    <a:lnTo>
                      <a:pt x="301" y="61"/>
                    </a:lnTo>
                    <a:lnTo>
                      <a:pt x="317" y="84"/>
                    </a:lnTo>
                    <a:lnTo>
                      <a:pt x="330" y="111"/>
                    </a:lnTo>
                    <a:lnTo>
                      <a:pt x="338" y="140"/>
                    </a:lnTo>
                    <a:lnTo>
                      <a:pt x="341" y="171"/>
                    </a:lnTo>
                    <a:lnTo>
                      <a:pt x="341" y="200"/>
                    </a:lnTo>
                    <a:lnTo>
                      <a:pt x="338" y="231"/>
                    </a:lnTo>
                    <a:lnTo>
                      <a:pt x="330" y="260"/>
                    </a:lnTo>
                    <a:lnTo>
                      <a:pt x="317" y="287"/>
                    </a:lnTo>
                    <a:lnTo>
                      <a:pt x="301" y="310"/>
                    </a:lnTo>
                    <a:lnTo>
                      <a:pt x="280" y="331"/>
                    </a:lnTo>
                    <a:lnTo>
                      <a:pt x="257" y="348"/>
                    </a:lnTo>
                    <a:lnTo>
                      <a:pt x="230" y="361"/>
                    </a:lnTo>
                    <a:lnTo>
                      <a:pt x="201" y="369"/>
                    </a:lnTo>
                    <a:lnTo>
                      <a:pt x="171" y="371"/>
                    </a:lnTo>
                    <a:lnTo>
                      <a:pt x="0" y="3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22"/>
              <p:cNvSpPr/>
              <p:nvPr/>
            </p:nvSpPr>
            <p:spPr>
              <a:xfrm>
                <a:off x="1120" y="339"/>
                <a:ext cx="72" cy="72"/>
              </a:xfrm>
              <a:custGeom>
                <a:rect b="b" l="l" r="r" t="t"/>
                <a:pathLst>
                  <a:path extrusionOk="0" h="433" w="430">
                    <a:moveTo>
                      <a:pt x="317" y="0"/>
                    </a:moveTo>
                    <a:lnTo>
                      <a:pt x="341" y="3"/>
                    </a:lnTo>
                    <a:lnTo>
                      <a:pt x="362" y="10"/>
                    </a:lnTo>
                    <a:lnTo>
                      <a:pt x="382" y="22"/>
                    </a:lnTo>
                    <a:lnTo>
                      <a:pt x="398" y="37"/>
                    </a:lnTo>
                    <a:lnTo>
                      <a:pt x="411" y="56"/>
                    </a:lnTo>
                    <a:lnTo>
                      <a:pt x="421" y="77"/>
                    </a:lnTo>
                    <a:lnTo>
                      <a:pt x="427" y="102"/>
                    </a:lnTo>
                    <a:lnTo>
                      <a:pt x="430" y="129"/>
                    </a:lnTo>
                    <a:lnTo>
                      <a:pt x="430" y="153"/>
                    </a:lnTo>
                    <a:lnTo>
                      <a:pt x="426" y="189"/>
                    </a:lnTo>
                    <a:lnTo>
                      <a:pt x="416" y="225"/>
                    </a:lnTo>
                    <a:lnTo>
                      <a:pt x="402" y="259"/>
                    </a:lnTo>
                    <a:lnTo>
                      <a:pt x="383" y="291"/>
                    </a:lnTo>
                    <a:lnTo>
                      <a:pt x="358" y="321"/>
                    </a:lnTo>
                    <a:lnTo>
                      <a:pt x="331" y="345"/>
                    </a:lnTo>
                    <a:lnTo>
                      <a:pt x="301" y="366"/>
                    </a:lnTo>
                    <a:lnTo>
                      <a:pt x="269" y="382"/>
                    </a:lnTo>
                    <a:lnTo>
                      <a:pt x="0" y="433"/>
                    </a:lnTo>
                    <a:lnTo>
                      <a:pt x="0" y="37"/>
                    </a:lnTo>
                    <a:lnTo>
                      <a:pt x="266" y="6"/>
                    </a:lnTo>
                    <a:lnTo>
                      <a:pt x="293" y="1"/>
                    </a:lnTo>
                    <a:lnTo>
                      <a:pt x="31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22"/>
              <p:cNvSpPr/>
              <p:nvPr/>
            </p:nvSpPr>
            <p:spPr>
              <a:xfrm>
                <a:off x="865" y="291"/>
                <a:ext cx="245" cy="420"/>
              </a:xfrm>
              <a:custGeom>
                <a:rect b="b" l="l" r="r" t="t"/>
                <a:pathLst>
                  <a:path extrusionOk="0" h="2521" w="1472">
                    <a:moveTo>
                      <a:pt x="169" y="0"/>
                    </a:moveTo>
                    <a:lnTo>
                      <a:pt x="1304" y="0"/>
                    </a:lnTo>
                    <a:lnTo>
                      <a:pt x="1334" y="3"/>
                    </a:lnTo>
                    <a:lnTo>
                      <a:pt x="1363" y="12"/>
                    </a:lnTo>
                    <a:lnTo>
                      <a:pt x="1388" y="24"/>
                    </a:lnTo>
                    <a:lnTo>
                      <a:pt x="1412" y="40"/>
                    </a:lnTo>
                    <a:lnTo>
                      <a:pt x="1432" y="61"/>
                    </a:lnTo>
                    <a:lnTo>
                      <a:pt x="1449" y="85"/>
                    </a:lnTo>
                    <a:lnTo>
                      <a:pt x="1461" y="112"/>
                    </a:lnTo>
                    <a:lnTo>
                      <a:pt x="1469" y="140"/>
                    </a:lnTo>
                    <a:lnTo>
                      <a:pt x="1472" y="170"/>
                    </a:lnTo>
                    <a:lnTo>
                      <a:pt x="1472" y="2351"/>
                    </a:lnTo>
                    <a:lnTo>
                      <a:pt x="1469" y="2382"/>
                    </a:lnTo>
                    <a:lnTo>
                      <a:pt x="1461" y="2411"/>
                    </a:lnTo>
                    <a:lnTo>
                      <a:pt x="1449" y="2437"/>
                    </a:lnTo>
                    <a:lnTo>
                      <a:pt x="1432" y="2461"/>
                    </a:lnTo>
                    <a:lnTo>
                      <a:pt x="1412" y="2482"/>
                    </a:lnTo>
                    <a:lnTo>
                      <a:pt x="1388" y="2498"/>
                    </a:lnTo>
                    <a:lnTo>
                      <a:pt x="1363" y="2511"/>
                    </a:lnTo>
                    <a:lnTo>
                      <a:pt x="1334" y="2519"/>
                    </a:lnTo>
                    <a:lnTo>
                      <a:pt x="1304" y="2521"/>
                    </a:lnTo>
                    <a:lnTo>
                      <a:pt x="947" y="2521"/>
                    </a:lnTo>
                    <a:lnTo>
                      <a:pt x="952" y="2503"/>
                    </a:lnTo>
                    <a:lnTo>
                      <a:pt x="955" y="2488"/>
                    </a:lnTo>
                    <a:lnTo>
                      <a:pt x="959" y="2476"/>
                    </a:lnTo>
                    <a:lnTo>
                      <a:pt x="961" y="2467"/>
                    </a:lnTo>
                    <a:lnTo>
                      <a:pt x="961" y="2463"/>
                    </a:lnTo>
                    <a:lnTo>
                      <a:pt x="977" y="2383"/>
                    </a:lnTo>
                    <a:lnTo>
                      <a:pt x="811" y="2383"/>
                    </a:lnTo>
                    <a:lnTo>
                      <a:pt x="823" y="2367"/>
                    </a:lnTo>
                    <a:lnTo>
                      <a:pt x="832" y="2350"/>
                    </a:lnTo>
                    <a:lnTo>
                      <a:pt x="838" y="2330"/>
                    </a:lnTo>
                    <a:lnTo>
                      <a:pt x="840" y="2311"/>
                    </a:lnTo>
                    <a:lnTo>
                      <a:pt x="837" y="2286"/>
                    </a:lnTo>
                    <a:lnTo>
                      <a:pt x="829" y="2263"/>
                    </a:lnTo>
                    <a:lnTo>
                      <a:pt x="816" y="2244"/>
                    </a:lnTo>
                    <a:lnTo>
                      <a:pt x="800" y="2227"/>
                    </a:lnTo>
                    <a:lnTo>
                      <a:pt x="780" y="2215"/>
                    </a:lnTo>
                    <a:lnTo>
                      <a:pt x="758" y="2206"/>
                    </a:lnTo>
                    <a:lnTo>
                      <a:pt x="733" y="2203"/>
                    </a:lnTo>
                    <a:lnTo>
                      <a:pt x="709" y="2206"/>
                    </a:lnTo>
                    <a:lnTo>
                      <a:pt x="686" y="2215"/>
                    </a:lnTo>
                    <a:lnTo>
                      <a:pt x="667" y="2227"/>
                    </a:lnTo>
                    <a:lnTo>
                      <a:pt x="650" y="2244"/>
                    </a:lnTo>
                    <a:lnTo>
                      <a:pt x="638" y="2263"/>
                    </a:lnTo>
                    <a:lnTo>
                      <a:pt x="630" y="2286"/>
                    </a:lnTo>
                    <a:lnTo>
                      <a:pt x="627" y="2311"/>
                    </a:lnTo>
                    <a:lnTo>
                      <a:pt x="629" y="2330"/>
                    </a:lnTo>
                    <a:lnTo>
                      <a:pt x="635" y="2350"/>
                    </a:lnTo>
                    <a:lnTo>
                      <a:pt x="643" y="2367"/>
                    </a:lnTo>
                    <a:lnTo>
                      <a:pt x="656" y="2383"/>
                    </a:lnTo>
                    <a:lnTo>
                      <a:pt x="360" y="2383"/>
                    </a:lnTo>
                    <a:lnTo>
                      <a:pt x="361" y="2381"/>
                    </a:lnTo>
                    <a:lnTo>
                      <a:pt x="363" y="2374"/>
                    </a:lnTo>
                    <a:lnTo>
                      <a:pt x="365" y="2366"/>
                    </a:lnTo>
                    <a:lnTo>
                      <a:pt x="369" y="2356"/>
                    </a:lnTo>
                    <a:lnTo>
                      <a:pt x="372" y="2345"/>
                    </a:lnTo>
                    <a:lnTo>
                      <a:pt x="372" y="2054"/>
                    </a:lnTo>
                    <a:lnTo>
                      <a:pt x="1198" y="2054"/>
                    </a:lnTo>
                    <a:lnTo>
                      <a:pt x="1212" y="2051"/>
                    </a:lnTo>
                    <a:lnTo>
                      <a:pt x="1226" y="2044"/>
                    </a:lnTo>
                    <a:lnTo>
                      <a:pt x="1236" y="2034"/>
                    </a:lnTo>
                    <a:lnTo>
                      <a:pt x="1242" y="2022"/>
                    </a:lnTo>
                    <a:lnTo>
                      <a:pt x="1244" y="2006"/>
                    </a:lnTo>
                    <a:lnTo>
                      <a:pt x="1244" y="328"/>
                    </a:lnTo>
                    <a:lnTo>
                      <a:pt x="1242" y="313"/>
                    </a:lnTo>
                    <a:lnTo>
                      <a:pt x="1236" y="300"/>
                    </a:lnTo>
                    <a:lnTo>
                      <a:pt x="1226" y="290"/>
                    </a:lnTo>
                    <a:lnTo>
                      <a:pt x="1212" y="284"/>
                    </a:lnTo>
                    <a:lnTo>
                      <a:pt x="1198" y="281"/>
                    </a:lnTo>
                    <a:lnTo>
                      <a:pt x="275" y="281"/>
                    </a:lnTo>
                    <a:lnTo>
                      <a:pt x="259" y="284"/>
                    </a:lnTo>
                    <a:lnTo>
                      <a:pt x="247" y="290"/>
                    </a:lnTo>
                    <a:lnTo>
                      <a:pt x="237" y="300"/>
                    </a:lnTo>
                    <a:lnTo>
                      <a:pt x="231" y="313"/>
                    </a:lnTo>
                    <a:lnTo>
                      <a:pt x="228" y="328"/>
                    </a:lnTo>
                    <a:lnTo>
                      <a:pt x="228" y="1459"/>
                    </a:lnTo>
                    <a:lnTo>
                      <a:pt x="0" y="1459"/>
                    </a:lnTo>
                    <a:lnTo>
                      <a:pt x="0" y="170"/>
                    </a:lnTo>
                    <a:lnTo>
                      <a:pt x="3" y="140"/>
                    </a:lnTo>
                    <a:lnTo>
                      <a:pt x="11" y="112"/>
                    </a:lnTo>
                    <a:lnTo>
                      <a:pt x="23" y="85"/>
                    </a:lnTo>
                    <a:lnTo>
                      <a:pt x="40" y="61"/>
                    </a:lnTo>
                    <a:lnTo>
                      <a:pt x="60" y="40"/>
                    </a:lnTo>
                    <a:lnTo>
                      <a:pt x="83" y="24"/>
                    </a:lnTo>
                    <a:lnTo>
                      <a:pt x="110" y="12"/>
                    </a:lnTo>
                    <a:lnTo>
                      <a:pt x="139" y="3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22"/>
              <p:cNvSpPr/>
              <p:nvPr/>
            </p:nvSpPr>
            <p:spPr>
              <a:xfrm>
                <a:off x="638" y="439"/>
                <a:ext cx="403" cy="390"/>
              </a:xfrm>
              <a:custGeom>
                <a:rect b="b" l="l" r="r" t="t"/>
                <a:pathLst>
                  <a:path extrusionOk="0" h="2337" w="2416">
                    <a:moveTo>
                      <a:pt x="1252" y="0"/>
                    </a:moveTo>
                    <a:lnTo>
                      <a:pt x="1252" y="666"/>
                    </a:lnTo>
                    <a:lnTo>
                      <a:pt x="2189" y="666"/>
                    </a:lnTo>
                    <a:lnTo>
                      <a:pt x="2225" y="669"/>
                    </a:lnTo>
                    <a:lnTo>
                      <a:pt x="2260" y="676"/>
                    </a:lnTo>
                    <a:lnTo>
                      <a:pt x="2293" y="689"/>
                    </a:lnTo>
                    <a:lnTo>
                      <a:pt x="2323" y="707"/>
                    </a:lnTo>
                    <a:lnTo>
                      <a:pt x="2349" y="727"/>
                    </a:lnTo>
                    <a:lnTo>
                      <a:pt x="2372" y="752"/>
                    </a:lnTo>
                    <a:lnTo>
                      <a:pt x="2390" y="780"/>
                    </a:lnTo>
                    <a:lnTo>
                      <a:pt x="2403" y="811"/>
                    </a:lnTo>
                    <a:lnTo>
                      <a:pt x="2413" y="843"/>
                    </a:lnTo>
                    <a:lnTo>
                      <a:pt x="2416" y="878"/>
                    </a:lnTo>
                    <a:lnTo>
                      <a:pt x="2413" y="912"/>
                    </a:lnTo>
                    <a:lnTo>
                      <a:pt x="2403" y="945"/>
                    </a:lnTo>
                    <a:lnTo>
                      <a:pt x="2390" y="976"/>
                    </a:lnTo>
                    <a:lnTo>
                      <a:pt x="2372" y="1004"/>
                    </a:lnTo>
                    <a:lnTo>
                      <a:pt x="2349" y="1029"/>
                    </a:lnTo>
                    <a:lnTo>
                      <a:pt x="2323" y="1049"/>
                    </a:lnTo>
                    <a:lnTo>
                      <a:pt x="2293" y="1067"/>
                    </a:lnTo>
                    <a:lnTo>
                      <a:pt x="2260" y="1080"/>
                    </a:lnTo>
                    <a:lnTo>
                      <a:pt x="2225" y="1087"/>
                    </a:lnTo>
                    <a:lnTo>
                      <a:pt x="2189" y="1090"/>
                    </a:lnTo>
                    <a:lnTo>
                      <a:pt x="1616" y="1090"/>
                    </a:lnTo>
                    <a:lnTo>
                      <a:pt x="1616" y="1467"/>
                    </a:lnTo>
                    <a:lnTo>
                      <a:pt x="1604" y="1504"/>
                    </a:lnTo>
                    <a:lnTo>
                      <a:pt x="1589" y="1541"/>
                    </a:lnTo>
                    <a:lnTo>
                      <a:pt x="1572" y="1577"/>
                    </a:lnTo>
                    <a:lnTo>
                      <a:pt x="1553" y="1613"/>
                    </a:lnTo>
                    <a:lnTo>
                      <a:pt x="1532" y="1647"/>
                    </a:lnTo>
                    <a:lnTo>
                      <a:pt x="1511" y="1681"/>
                    </a:lnTo>
                    <a:lnTo>
                      <a:pt x="1489" y="1714"/>
                    </a:lnTo>
                    <a:lnTo>
                      <a:pt x="1466" y="1745"/>
                    </a:lnTo>
                    <a:lnTo>
                      <a:pt x="1443" y="1775"/>
                    </a:lnTo>
                    <a:lnTo>
                      <a:pt x="1422" y="1803"/>
                    </a:lnTo>
                    <a:lnTo>
                      <a:pt x="1400" y="1829"/>
                    </a:lnTo>
                    <a:lnTo>
                      <a:pt x="1380" y="1853"/>
                    </a:lnTo>
                    <a:lnTo>
                      <a:pt x="1360" y="1873"/>
                    </a:lnTo>
                    <a:lnTo>
                      <a:pt x="1343" y="1892"/>
                    </a:lnTo>
                    <a:lnTo>
                      <a:pt x="1329" y="1907"/>
                    </a:lnTo>
                    <a:lnTo>
                      <a:pt x="1316" y="1920"/>
                    </a:lnTo>
                    <a:lnTo>
                      <a:pt x="1307" y="1929"/>
                    </a:lnTo>
                    <a:lnTo>
                      <a:pt x="1301" y="1935"/>
                    </a:lnTo>
                    <a:lnTo>
                      <a:pt x="1298" y="1937"/>
                    </a:lnTo>
                    <a:lnTo>
                      <a:pt x="1287" y="1952"/>
                    </a:lnTo>
                    <a:lnTo>
                      <a:pt x="1280" y="1968"/>
                    </a:lnTo>
                    <a:lnTo>
                      <a:pt x="1276" y="1985"/>
                    </a:lnTo>
                    <a:lnTo>
                      <a:pt x="1279" y="2002"/>
                    </a:lnTo>
                    <a:lnTo>
                      <a:pt x="1285" y="2019"/>
                    </a:lnTo>
                    <a:lnTo>
                      <a:pt x="1295" y="2034"/>
                    </a:lnTo>
                    <a:lnTo>
                      <a:pt x="1309" y="2046"/>
                    </a:lnTo>
                    <a:lnTo>
                      <a:pt x="1327" y="2053"/>
                    </a:lnTo>
                    <a:lnTo>
                      <a:pt x="1344" y="2056"/>
                    </a:lnTo>
                    <a:lnTo>
                      <a:pt x="1360" y="2054"/>
                    </a:lnTo>
                    <a:lnTo>
                      <a:pt x="1376" y="2048"/>
                    </a:lnTo>
                    <a:lnTo>
                      <a:pt x="1390" y="2037"/>
                    </a:lnTo>
                    <a:lnTo>
                      <a:pt x="1394" y="2034"/>
                    </a:lnTo>
                    <a:lnTo>
                      <a:pt x="1401" y="2026"/>
                    </a:lnTo>
                    <a:lnTo>
                      <a:pt x="1413" y="2016"/>
                    </a:lnTo>
                    <a:lnTo>
                      <a:pt x="1427" y="2001"/>
                    </a:lnTo>
                    <a:lnTo>
                      <a:pt x="1443" y="1984"/>
                    </a:lnTo>
                    <a:lnTo>
                      <a:pt x="1463" y="1963"/>
                    </a:lnTo>
                    <a:lnTo>
                      <a:pt x="1483" y="1939"/>
                    </a:lnTo>
                    <a:lnTo>
                      <a:pt x="1506" y="1913"/>
                    </a:lnTo>
                    <a:lnTo>
                      <a:pt x="1529" y="1885"/>
                    </a:lnTo>
                    <a:lnTo>
                      <a:pt x="1554" y="1855"/>
                    </a:lnTo>
                    <a:lnTo>
                      <a:pt x="1578" y="1822"/>
                    </a:lnTo>
                    <a:lnTo>
                      <a:pt x="1603" y="1787"/>
                    </a:lnTo>
                    <a:lnTo>
                      <a:pt x="1628" y="1751"/>
                    </a:lnTo>
                    <a:lnTo>
                      <a:pt x="1651" y="1712"/>
                    </a:lnTo>
                    <a:lnTo>
                      <a:pt x="1674" y="1673"/>
                    </a:lnTo>
                    <a:lnTo>
                      <a:pt x="1695" y="1633"/>
                    </a:lnTo>
                    <a:lnTo>
                      <a:pt x="1714" y="1592"/>
                    </a:lnTo>
                    <a:lnTo>
                      <a:pt x="2205" y="1592"/>
                    </a:lnTo>
                    <a:lnTo>
                      <a:pt x="2204" y="1595"/>
                    </a:lnTo>
                    <a:lnTo>
                      <a:pt x="2203" y="1604"/>
                    </a:lnTo>
                    <a:lnTo>
                      <a:pt x="2199" y="1619"/>
                    </a:lnTo>
                    <a:lnTo>
                      <a:pt x="2195" y="1637"/>
                    </a:lnTo>
                    <a:lnTo>
                      <a:pt x="2189" y="1660"/>
                    </a:lnTo>
                    <a:lnTo>
                      <a:pt x="2181" y="1686"/>
                    </a:lnTo>
                    <a:lnTo>
                      <a:pt x="2172" y="1715"/>
                    </a:lnTo>
                    <a:lnTo>
                      <a:pt x="2161" y="1746"/>
                    </a:lnTo>
                    <a:lnTo>
                      <a:pt x="2149" y="1780"/>
                    </a:lnTo>
                    <a:lnTo>
                      <a:pt x="2134" y="1814"/>
                    </a:lnTo>
                    <a:lnTo>
                      <a:pt x="2119" y="1851"/>
                    </a:lnTo>
                    <a:lnTo>
                      <a:pt x="2102" y="1886"/>
                    </a:lnTo>
                    <a:lnTo>
                      <a:pt x="2082" y="1921"/>
                    </a:lnTo>
                    <a:lnTo>
                      <a:pt x="2061" y="1955"/>
                    </a:lnTo>
                    <a:lnTo>
                      <a:pt x="2037" y="1987"/>
                    </a:lnTo>
                    <a:lnTo>
                      <a:pt x="2011" y="2017"/>
                    </a:lnTo>
                    <a:lnTo>
                      <a:pt x="1984" y="2044"/>
                    </a:lnTo>
                    <a:lnTo>
                      <a:pt x="1954" y="2068"/>
                    </a:lnTo>
                    <a:lnTo>
                      <a:pt x="1893" y="2110"/>
                    </a:lnTo>
                    <a:lnTo>
                      <a:pt x="1829" y="2148"/>
                    </a:lnTo>
                    <a:lnTo>
                      <a:pt x="1766" y="2182"/>
                    </a:lnTo>
                    <a:lnTo>
                      <a:pt x="1705" y="2212"/>
                    </a:lnTo>
                    <a:lnTo>
                      <a:pt x="1648" y="2239"/>
                    </a:lnTo>
                    <a:lnTo>
                      <a:pt x="1596" y="2265"/>
                    </a:lnTo>
                    <a:lnTo>
                      <a:pt x="1568" y="2279"/>
                    </a:lnTo>
                    <a:lnTo>
                      <a:pt x="1539" y="2291"/>
                    </a:lnTo>
                    <a:lnTo>
                      <a:pt x="1507" y="2303"/>
                    </a:lnTo>
                    <a:lnTo>
                      <a:pt x="1474" y="2314"/>
                    </a:lnTo>
                    <a:lnTo>
                      <a:pt x="1440" y="2324"/>
                    </a:lnTo>
                    <a:lnTo>
                      <a:pt x="1408" y="2331"/>
                    </a:lnTo>
                    <a:lnTo>
                      <a:pt x="1376" y="2336"/>
                    </a:lnTo>
                    <a:lnTo>
                      <a:pt x="1346" y="2337"/>
                    </a:lnTo>
                    <a:lnTo>
                      <a:pt x="96" y="2337"/>
                    </a:lnTo>
                    <a:lnTo>
                      <a:pt x="73" y="2335"/>
                    </a:lnTo>
                    <a:lnTo>
                      <a:pt x="52" y="2330"/>
                    </a:lnTo>
                    <a:lnTo>
                      <a:pt x="35" y="2320"/>
                    </a:lnTo>
                    <a:lnTo>
                      <a:pt x="20" y="2307"/>
                    </a:lnTo>
                    <a:lnTo>
                      <a:pt x="9" y="2292"/>
                    </a:lnTo>
                    <a:lnTo>
                      <a:pt x="3" y="2274"/>
                    </a:lnTo>
                    <a:lnTo>
                      <a:pt x="0" y="2255"/>
                    </a:lnTo>
                    <a:lnTo>
                      <a:pt x="2" y="2233"/>
                    </a:lnTo>
                    <a:lnTo>
                      <a:pt x="8" y="2211"/>
                    </a:lnTo>
                    <a:lnTo>
                      <a:pt x="605" y="582"/>
                    </a:lnTo>
                    <a:lnTo>
                      <a:pt x="623" y="542"/>
                    </a:lnTo>
                    <a:lnTo>
                      <a:pt x="646" y="500"/>
                    </a:lnTo>
                    <a:lnTo>
                      <a:pt x="674" y="458"/>
                    </a:lnTo>
                    <a:lnTo>
                      <a:pt x="704" y="417"/>
                    </a:lnTo>
                    <a:lnTo>
                      <a:pt x="738" y="377"/>
                    </a:lnTo>
                    <a:lnTo>
                      <a:pt x="773" y="340"/>
                    </a:lnTo>
                    <a:lnTo>
                      <a:pt x="810" y="306"/>
                    </a:lnTo>
                    <a:lnTo>
                      <a:pt x="847" y="276"/>
                    </a:lnTo>
                    <a:lnTo>
                      <a:pt x="882" y="251"/>
                    </a:lnTo>
                    <a:lnTo>
                      <a:pt x="12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5" name="Google Shape;455;p22"/>
            <p:cNvGrpSpPr/>
            <p:nvPr/>
          </p:nvGrpSpPr>
          <p:grpSpPr>
            <a:xfrm>
              <a:off x="5016918" y="1518769"/>
              <a:ext cx="991518" cy="991518"/>
              <a:chOff x="397001" y="390195"/>
              <a:chExt cx="991518" cy="991518"/>
            </a:xfrm>
          </p:grpSpPr>
          <p:sp>
            <p:nvSpPr>
              <p:cNvPr id="456" name="Google Shape;456;p22"/>
              <p:cNvSpPr/>
              <p:nvPr/>
            </p:nvSpPr>
            <p:spPr>
              <a:xfrm rot="10800000">
                <a:off x="397001" y="390195"/>
                <a:ext cx="991518" cy="991518"/>
              </a:xfrm>
              <a:prstGeom prst="ellipse">
                <a:avLst/>
              </a:prstGeom>
              <a:solidFill>
                <a:srgbClr val="8DA9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22"/>
              <p:cNvSpPr/>
              <p:nvPr/>
            </p:nvSpPr>
            <p:spPr>
              <a:xfrm>
                <a:off x="714960" y="530208"/>
                <a:ext cx="355600" cy="695325"/>
              </a:xfrm>
              <a:custGeom>
                <a:rect b="b" l="l" r="r" t="t"/>
                <a:pathLst>
                  <a:path extrusionOk="0" h="3502" w="1790">
                    <a:moveTo>
                      <a:pt x="942" y="1469"/>
                    </a:moveTo>
                    <a:lnTo>
                      <a:pt x="904" y="1472"/>
                    </a:lnTo>
                    <a:lnTo>
                      <a:pt x="870" y="1482"/>
                    </a:lnTo>
                    <a:lnTo>
                      <a:pt x="839" y="1498"/>
                    </a:lnTo>
                    <a:lnTo>
                      <a:pt x="810" y="1518"/>
                    </a:lnTo>
                    <a:lnTo>
                      <a:pt x="786" y="1542"/>
                    </a:lnTo>
                    <a:lnTo>
                      <a:pt x="765" y="1570"/>
                    </a:lnTo>
                    <a:lnTo>
                      <a:pt x="751" y="1602"/>
                    </a:lnTo>
                    <a:lnTo>
                      <a:pt x="741" y="1636"/>
                    </a:lnTo>
                    <a:lnTo>
                      <a:pt x="737" y="1673"/>
                    </a:lnTo>
                    <a:lnTo>
                      <a:pt x="741" y="1706"/>
                    </a:lnTo>
                    <a:lnTo>
                      <a:pt x="748" y="1737"/>
                    </a:lnTo>
                    <a:lnTo>
                      <a:pt x="761" y="1766"/>
                    </a:lnTo>
                    <a:lnTo>
                      <a:pt x="778" y="1793"/>
                    </a:lnTo>
                    <a:lnTo>
                      <a:pt x="798" y="1816"/>
                    </a:lnTo>
                    <a:lnTo>
                      <a:pt x="822" y="1837"/>
                    </a:lnTo>
                    <a:lnTo>
                      <a:pt x="850" y="1852"/>
                    </a:lnTo>
                    <a:lnTo>
                      <a:pt x="850" y="1744"/>
                    </a:lnTo>
                    <a:lnTo>
                      <a:pt x="852" y="1721"/>
                    </a:lnTo>
                    <a:lnTo>
                      <a:pt x="860" y="1700"/>
                    </a:lnTo>
                    <a:lnTo>
                      <a:pt x="871" y="1683"/>
                    </a:lnTo>
                    <a:lnTo>
                      <a:pt x="887" y="1667"/>
                    </a:lnTo>
                    <a:lnTo>
                      <a:pt x="905" y="1655"/>
                    </a:lnTo>
                    <a:lnTo>
                      <a:pt x="926" y="1649"/>
                    </a:lnTo>
                    <a:lnTo>
                      <a:pt x="950" y="1645"/>
                    </a:lnTo>
                    <a:lnTo>
                      <a:pt x="960" y="1645"/>
                    </a:lnTo>
                    <a:lnTo>
                      <a:pt x="983" y="1649"/>
                    </a:lnTo>
                    <a:lnTo>
                      <a:pt x="1004" y="1655"/>
                    </a:lnTo>
                    <a:lnTo>
                      <a:pt x="1021" y="1667"/>
                    </a:lnTo>
                    <a:lnTo>
                      <a:pt x="1037" y="1683"/>
                    </a:lnTo>
                    <a:lnTo>
                      <a:pt x="1049" y="1701"/>
                    </a:lnTo>
                    <a:lnTo>
                      <a:pt x="1056" y="1721"/>
                    </a:lnTo>
                    <a:lnTo>
                      <a:pt x="1059" y="1744"/>
                    </a:lnTo>
                    <a:lnTo>
                      <a:pt x="1059" y="1838"/>
                    </a:lnTo>
                    <a:lnTo>
                      <a:pt x="1083" y="1817"/>
                    </a:lnTo>
                    <a:lnTo>
                      <a:pt x="1104" y="1794"/>
                    </a:lnTo>
                    <a:lnTo>
                      <a:pt x="1122" y="1766"/>
                    </a:lnTo>
                    <a:lnTo>
                      <a:pt x="1134" y="1738"/>
                    </a:lnTo>
                    <a:lnTo>
                      <a:pt x="1142" y="1706"/>
                    </a:lnTo>
                    <a:lnTo>
                      <a:pt x="1145" y="1673"/>
                    </a:lnTo>
                    <a:lnTo>
                      <a:pt x="1142" y="1636"/>
                    </a:lnTo>
                    <a:lnTo>
                      <a:pt x="1132" y="1601"/>
                    </a:lnTo>
                    <a:lnTo>
                      <a:pt x="1118" y="1570"/>
                    </a:lnTo>
                    <a:lnTo>
                      <a:pt x="1098" y="1542"/>
                    </a:lnTo>
                    <a:lnTo>
                      <a:pt x="1072" y="1518"/>
                    </a:lnTo>
                    <a:lnTo>
                      <a:pt x="1045" y="1498"/>
                    </a:lnTo>
                    <a:lnTo>
                      <a:pt x="1013" y="1482"/>
                    </a:lnTo>
                    <a:lnTo>
                      <a:pt x="978" y="1472"/>
                    </a:lnTo>
                    <a:lnTo>
                      <a:pt x="942" y="1469"/>
                    </a:lnTo>
                    <a:close/>
                    <a:moveTo>
                      <a:pt x="942" y="1251"/>
                    </a:moveTo>
                    <a:lnTo>
                      <a:pt x="889" y="1254"/>
                    </a:lnTo>
                    <a:lnTo>
                      <a:pt x="837" y="1263"/>
                    </a:lnTo>
                    <a:lnTo>
                      <a:pt x="788" y="1279"/>
                    </a:lnTo>
                    <a:lnTo>
                      <a:pt x="743" y="1300"/>
                    </a:lnTo>
                    <a:lnTo>
                      <a:pt x="700" y="1326"/>
                    </a:lnTo>
                    <a:lnTo>
                      <a:pt x="660" y="1357"/>
                    </a:lnTo>
                    <a:lnTo>
                      <a:pt x="625" y="1392"/>
                    </a:lnTo>
                    <a:lnTo>
                      <a:pt x="594" y="1432"/>
                    </a:lnTo>
                    <a:lnTo>
                      <a:pt x="567" y="1475"/>
                    </a:lnTo>
                    <a:lnTo>
                      <a:pt x="546" y="1520"/>
                    </a:lnTo>
                    <a:lnTo>
                      <a:pt x="531" y="1569"/>
                    </a:lnTo>
                    <a:lnTo>
                      <a:pt x="521" y="1620"/>
                    </a:lnTo>
                    <a:lnTo>
                      <a:pt x="517" y="1673"/>
                    </a:lnTo>
                    <a:lnTo>
                      <a:pt x="522" y="1727"/>
                    </a:lnTo>
                    <a:lnTo>
                      <a:pt x="532" y="1778"/>
                    </a:lnTo>
                    <a:lnTo>
                      <a:pt x="547" y="1828"/>
                    </a:lnTo>
                    <a:lnTo>
                      <a:pt x="569" y="1874"/>
                    </a:lnTo>
                    <a:lnTo>
                      <a:pt x="597" y="1917"/>
                    </a:lnTo>
                    <a:lnTo>
                      <a:pt x="629" y="1957"/>
                    </a:lnTo>
                    <a:lnTo>
                      <a:pt x="667" y="1992"/>
                    </a:lnTo>
                    <a:lnTo>
                      <a:pt x="707" y="2023"/>
                    </a:lnTo>
                    <a:lnTo>
                      <a:pt x="752" y="2049"/>
                    </a:lnTo>
                    <a:lnTo>
                      <a:pt x="799" y="2069"/>
                    </a:lnTo>
                    <a:lnTo>
                      <a:pt x="850" y="2083"/>
                    </a:lnTo>
                    <a:lnTo>
                      <a:pt x="850" y="1957"/>
                    </a:lnTo>
                    <a:lnTo>
                      <a:pt x="810" y="1941"/>
                    </a:lnTo>
                    <a:lnTo>
                      <a:pt x="775" y="1920"/>
                    </a:lnTo>
                    <a:lnTo>
                      <a:pt x="742" y="1895"/>
                    </a:lnTo>
                    <a:lnTo>
                      <a:pt x="713" y="1866"/>
                    </a:lnTo>
                    <a:lnTo>
                      <a:pt x="688" y="1833"/>
                    </a:lnTo>
                    <a:lnTo>
                      <a:pt x="668" y="1797"/>
                    </a:lnTo>
                    <a:lnTo>
                      <a:pt x="653" y="1757"/>
                    </a:lnTo>
                    <a:lnTo>
                      <a:pt x="643" y="1716"/>
                    </a:lnTo>
                    <a:lnTo>
                      <a:pt x="640" y="1673"/>
                    </a:lnTo>
                    <a:lnTo>
                      <a:pt x="643" y="1629"/>
                    </a:lnTo>
                    <a:lnTo>
                      <a:pt x="653" y="1586"/>
                    </a:lnTo>
                    <a:lnTo>
                      <a:pt x="669" y="1546"/>
                    </a:lnTo>
                    <a:lnTo>
                      <a:pt x="689" y="1510"/>
                    </a:lnTo>
                    <a:lnTo>
                      <a:pt x="714" y="1476"/>
                    </a:lnTo>
                    <a:lnTo>
                      <a:pt x="744" y="1446"/>
                    </a:lnTo>
                    <a:lnTo>
                      <a:pt x="777" y="1421"/>
                    </a:lnTo>
                    <a:lnTo>
                      <a:pt x="815" y="1401"/>
                    </a:lnTo>
                    <a:lnTo>
                      <a:pt x="855" y="1385"/>
                    </a:lnTo>
                    <a:lnTo>
                      <a:pt x="897" y="1376"/>
                    </a:lnTo>
                    <a:lnTo>
                      <a:pt x="942" y="1372"/>
                    </a:lnTo>
                    <a:lnTo>
                      <a:pt x="986" y="1376"/>
                    </a:lnTo>
                    <a:lnTo>
                      <a:pt x="1028" y="1385"/>
                    </a:lnTo>
                    <a:lnTo>
                      <a:pt x="1068" y="1401"/>
                    </a:lnTo>
                    <a:lnTo>
                      <a:pt x="1105" y="1421"/>
                    </a:lnTo>
                    <a:lnTo>
                      <a:pt x="1139" y="1446"/>
                    </a:lnTo>
                    <a:lnTo>
                      <a:pt x="1168" y="1476"/>
                    </a:lnTo>
                    <a:lnTo>
                      <a:pt x="1194" y="1510"/>
                    </a:lnTo>
                    <a:lnTo>
                      <a:pt x="1215" y="1546"/>
                    </a:lnTo>
                    <a:lnTo>
                      <a:pt x="1230" y="1586"/>
                    </a:lnTo>
                    <a:lnTo>
                      <a:pt x="1239" y="1629"/>
                    </a:lnTo>
                    <a:lnTo>
                      <a:pt x="1243" y="1673"/>
                    </a:lnTo>
                    <a:lnTo>
                      <a:pt x="1239" y="1718"/>
                    </a:lnTo>
                    <a:lnTo>
                      <a:pt x="1229" y="1761"/>
                    </a:lnTo>
                    <a:lnTo>
                      <a:pt x="1213" y="1801"/>
                    </a:lnTo>
                    <a:lnTo>
                      <a:pt x="1192" y="1840"/>
                    </a:lnTo>
                    <a:lnTo>
                      <a:pt x="1164" y="1873"/>
                    </a:lnTo>
                    <a:lnTo>
                      <a:pt x="1133" y="1903"/>
                    </a:lnTo>
                    <a:lnTo>
                      <a:pt x="1098" y="1928"/>
                    </a:lnTo>
                    <a:lnTo>
                      <a:pt x="1059" y="1948"/>
                    </a:lnTo>
                    <a:lnTo>
                      <a:pt x="1059" y="2076"/>
                    </a:lnTo>
                    <a:lnTo>
                      <a:pt x="1105" y="2059"/>
                    </a:lnTo>
                    <a:lnTo>
                      <a:pt x="1150" y="2037"/>
                    </a:lnTo>
                    <a:lnTo>
                      <a:pt x="1191" y="2011"/>
                    </a:lnTo>
                    <a:lnTo>
                      <a:pt x="1228" y="1980"/>
                    </a:lnTo>
                    <a:lnTo>
                      <a:pt x="1262" y="1946"/>
                    </a:lnTo>
                    <a:lnTo>
                      <a:pt x="1292" y="1907"/>
                    </a:lnTo>
                    <a:lnTo>
                      <a:pt x="1318" y="1865"/>
                    </a:lnTo>
                    <a:lnTo>
                      <a:pt x="1338" y="1820"/>
                    </a:lnTo>
                    <a:lnTo>
                      <a:pt x="1353" y="1773"/>
                    </a:lnTo>
                    <a:lnTo>
                      <a:pt x="1362" y="1723"/>
                    </a:lnTo>
                    <a:lnTo>
                      <a:pt x="1365" y="1673"/>
                    </a:lnTo>
                    <a:lnTo>
                      <a:pt x="1362" y="1620"/>
                    </a:lnTo>
                    <a:lnTo>
                      <a:pt x="1352" y="1569"/>
                    </a:lnTo>
                    <a:lnTo>
                      <a:pt x="1336" y="1520"/>
                    </a:lnTo>
                    <a:lnTo>
                      <a:pt x="1315" y="1475"/>
                    </a:lnTo>
                    <a:lnTo>
                      <a:pt x="1289" y="1432"/>
                    </a:lnTo>
                    <a:lnTo>
                      <a:pt x="1258" y="1392"/>
                    </a:lnTo>
                    <a:lnTo>
                      <a:pt x="1223" y="1357"/>
                    </a:lnTo>
                    <a:lnTo>
                      <a:pt x="1184" y="1326"/>
                    </a:lnTo>
                    <a:lnTo>
                      <a:pt x="1141" y="1300"/>
                    </a:lnTo>
                    <a:lnTo>
                      <a:pt x="1094" y="1279"/>
                    </a:lnTo>
                    <a:lnTo>
                      <a:pt x="1046" y="1263"/>
                    </a:lnTo>
                    <a:lnTo>
                      <a:pt x="995" y="1254"/>
                    </a:lnTo>
                    <a:lnTo>
                      <a:pt x="942" y="1251"/>
                    </a:lnTo>
                    <a:close/>
                    <a:moveTo>
                      <a:pt x="942" y="1203"/>
                    </a:moveTo>
                    <a:lnTo>
                      <a:pt x="996" y="1206"/>
                    </a:lnTo>
                    <a:lnTo>
                      <a:pt x="1049" y="1215"/>
                    </a:lnTo>
                    <a:lnTo>
                      <a:pt x="1101" y="1230"/>
                    </a:lnTo>
                    <a:lnTo>
                      <a:pt x="1149" y="1250"/>
                    </a:lnTo>
                    <a:lnTo>
                      <a:pt x="1194" y="1275"/>
                    </a:lnTo>
                    <a:lnTo>
                      <a:pt x="1237" y="1306"/>
                    </a:lnTo>
                    <a:lnTo>
                      <a:pt x="1276" y="1340"/>
                    </a:lnTo>
                    <a:lnTo>
                      <a:pt x="1310" y="1379"/>
                    </a:lnTo>
                    <a:lnTo>
                      <a:pt x="1340" y="1421"/>
                    </a:lnTo>
                    <a:lnTo>
                      <a:pt x="1365" y="1466"/>
                    </a:lnTo>
                    <a:lnTo>
                      <a:pt x="1386" y="1514"/>
                    </a:lnTo>
                    <a:lnTo>
                      <a:pt x="1401" y="1565"/>
                    </a:lnTo>
                    <a:lnTo>
                      <a:pt x="1411" y="1618"/>
                    </a:lnTo>
                    <a:lnTo>
                      <a:pt x="1414" y="1673"/>
                    </a:lnTo>
                    <a:lnTo>
                      <a:pt x="1411" y="1727"/>
                    </a:lnTo>
                    <a:lnTo>
                      <a:pt x="1402" y="1778"/>
                    </a:lnTo>
                    <a:lnTo>
                      <a:pt x="1386" y="1828"/>
                    </a:lnTo>
                    <a:lnTo>
                      <a:pt x="1366" y="1875"/>
                    </a:lnTo>
                    <a:lnTo>
                      <a:pt x="1342" y="1920"/>
                    </a:lnTo>
                    <a:lnTo>
                      <a:pt x="1312" y="1961"/>
                    </a:lnTo>
                    <a:lnTo>
                      <a:pt x="1279" y="2000"/>
                    </a:lnTo>
                    <a:lnTo>
                      <a:pt x="1241" y="2034"/>
                    </a:lnTo>
                    <a:lnTo>
                      <a:pt x="1201" y="2063"/>
                    </a:lnTo>
                    <a:lnTo>
                      <a:pt x="1155" y="2090"/>
                    </a:lnTo>
                    <a:lnTo>
                      <a:pt x="1109" y="2111"/>
                    </a:lnTo>
                    <a:lnTo>
                      <a:pt x="1059" y="2126"/>
                    </a:lnTo>
                    <a:lnTo>
                      <a:pt x="1059" y="2385"/>
                    </a:lnTo>
                    <a:lnTo>
                      <a:pt x="1090" y="2385"/>
                    </a:lnTo>
                    <a:lnTo>
                      <a:pt x="1090" y="2275"/>
                    </a:lnTo>
                    <a:lnTo>
                      <a:pt x="1093" y="2252"/>
                    </a:lnTo>
                    <a:lnTo>
                      <a:pt x="1100" y="2232"/>
                    </a:lnTo>
                    <a:lnTo>
                      <a:pt x="1112" y="2213"/>
                    </a:lnTo>
                    <a:lnTo>
                      <a:pt x="1128" y="2198"/>
                    </a:lnTo>
                    <a:lnTo>
                      <a:pt x="1145" y="2187"/>
                    </a:lnTo>
                    <a:lnTo>
                      <a:pt x="1166" y="2179"/>
                    </a:lnTo>
                    <a:lnTo>
                      <a:pt x="1188" y="2177"/>
                    </a:lnTo>
                    <a:lnTo>
                      <a:pt x="1199" y="2177"/>
                    </a:lnTo>
                    <a:lnTo>
                      <a:pt x="1222" y="2179"/>
                    </a:lnTo>
                    <a:lnTo>
                      <a:pt x="1243" y="2187"/>
                    </a:lnTo>
                    <a:lnTo>
                      <a:pt x="1261" y="2198"/>
                    </a:lnTo>
                    <a:lnTo>
                      <a:pt x="1276" y="2213"/>
                    </a:lnTo>
                    <a:lnTo>
                      <a:pt x="1288" y="2232"/>
                    </a:lnTo>
                    <a:lnTo>
                      <a:pt x="1296" y="2252"/>
                    </a:lnTo>
                    <a:lnTo>
                      <a:pt x="1298" y="2275"/>
                    </a:lnTo>
                    <a:lnTo>
                      <a:pt x="1298" y="2385"/>
                    </a:lnTo>
                    <a:lnTo>
                      <a:pt x="1336" y="2385"/>
                    </a:lnTo>
                    <a:lnTo>
                      <a:pt x="1336" y="2275"/>
                    </a:lnTo>
                    <a:lnTo>
                      <a:pt x="1339" y="2252"/>
                    </a:lnTo>
                    <a:lnTo>
                      <a:pt x="1346" y="2232"/>
                    </a:lnTo>
                    <a:lnTo>
                      <a:pt x="1357" y="2213"/>
                    </a:lnTo>
                    <a:lnTo>
                      <a:pt x="1373" y="2198"/>
                    </a:lnTo>
                    <a:lnTo>
                      <a:pt x="1391" y="2187"/>
                    </a:lnTo>
                    <a:lnTo>
                      <a:pt x="1412" y="2179"/>
                    </a:lnTo>
                    <a:lnTo>
                      <a:pt x="1435" y="2177"/>
                    </a:lnTo>
                    <a:lnTo>
                      <a:pt x="1446" y="2177"/>
                    </a:lnTo>
                    <a:lnTo>
                      <a:pt x="1468" y="2179"/>
                    </a:lnTo>
                    <a:lnTo>
                      <a:pt x="1489" y="2187"/>
                    </a:lnTo>
                    <a:lnTo>
                      <a:pt x="1507" y="2198"/>
                    </a:lnTo>
                    <a:lnTo>
                      <a:pt x="1522" y="2213"/>
                    </a:lnTo>
                    <a:lnTo>
                      <a:pt x="1533" y="2232"/>
                    </a:lnTo>
                    <a:lnTo>
                      <a:pt x="1541" y="2252"/>
                    </a:lnTo>
                    <a:lnTo>
                      <a:pt x="1543" y="2275"/>
                    </a:lnTo>
                    <a:lnTo>
                      <a:pt x="1543" y="2385"/>
                    </a:lnTo>
                    <a:lnTo>
                      <a:pt x="1582" y="2385"/>
                    </a:lnTo>
                    <a:lnTo>
                      <a:pt x="1582" y="2275"/>
                    </a:lnTo>
                    <a:lnTo>
                      <a:pt x="1584" y="2252"/>
                    </a:lnTo>
                    <a:lnTo>
                      <a:pt x="1592" y="2232"/>
                    </a:lnTo>
                    <a:lnTo>
                      <a:pt x="1603" y="2213"/>
                    </a:lnTo>
                    <a:lnTo>
                      <a:pt x="1618" y="2198"/>
                    </a:lnTo>
                    <a:lnTo>
                      <a:pt x="1637" y="2187"/>
                    </a:lnTo>
                    <a:lnTo>
                      <a:pt x="1657" y="2179"/>
                    </a:lnTo>
                    <a:lnTo>
                      <a:pt x="1680" y="2177"/>
                    </a:lnTo>
                    <a:lnTo>
                      <a:pt x="1690" y="2177"/>
                    </a:lnTo>
                    <a:lnTo>
                      <a:pt x="1713" y="2179"/>
                    </a:lnTo>
                    <a:lnTo>
                      <a:pt x="1734" y="2187"/>
                    </a:lnTo>
                    <a:lnTo>
                      <a:pt x="1752" y="2198"/>
                    </a:lnTo>
                    <a:lnTo>
                      <a:pt x="1768" y="2213"/>
                    </a:lnTo>
                    <a:lnTo>
                      <a:pt x="1780" y="2232"/>
                    </a:lnTo>
                    <a:lnTo>
                      <a:pt x="1786" y="2252"/>
                    </a:lnTo>
                    <a:lnTo>
                      <a:pt x="1790" y="2275"/>
                    </a:lnTo>
                    <a:lnTo>
                      <a:pt x="1790" y="2482"/>
                    </a:lnTo>
                    <a:lnTo>
                      <a:pt x="1789" y="2482"/>
                    </a:lnTo>
                    <a:lnTo>
                      <a:pt x="1789" y="2483"/>
                    </a:lnTo>
                    <a:lnTo>
                      <a:pt x="1789" y="3085"/>
                    </a:lnTo>
                    <a:lnTo>
                      <a:pt x="1789" y="3087"/>
                    </a:lnTo>
                    <a:lnTo>
                      <a:pt x="1789" y="3093"/>
                    </a:lnTo>
                    <a:lnTo>
                      <a:pt x="1788" y="3101"/>
                    </a:lnTo>
                    <a:lnTo>
                      <a:pt x="1786" y="3113"/>
                    </a:lnTo>
                    <a:lnTo>
                      <a:pt x="1785" y="3128"/>
                    </a:lnTo>
                    <a:lnTo>
                      <a:pt x="1782" y="3145"/>
                    </a:lnTo>
                    <a:lnTo>
                      <a:pt x="1779" y="3164"/>
                    </a:lnTo>
                    <a:lnTo>
                      <a:pt x="1773" y="3186"/>
                    </a:lnTo>
                    <a:lnTo>
                      <a:pt x="1767" y="3208"/>
                    </a:lnTo>
                    <a:lnTo>
                      <a:pt x="1759" y="3231"/>
                    </a:lnTo>
                    <a:lnTo>
                      <a:pt x="1749" y="3256"/>
                    </a:lnTo>
                    <a:lnTo>
                      <a:pt x="1737" y="3281"/>
                    </a:lnTo>
                    <a:lnTo>
                      <a:pt x="1723" y="3306"/>
                    </a:lnTo>
                    <a:lnTo>
                      <a:pt x="1707" y="3330"/>
                    </a:lnTo>
                    <a:lnTo>
                      <a:pt x="1688" y="3356"/>
                    </a:lnTo>
                    <a:lnTo>
                      <a:pt x="1666" y="3379"/>
                    </a:lnTo>
                    <a:lnTo>
                      <a:pt x="1642" y="3401"/>
                    </a:lnTo>
                    <a:lnTo>
                      <a:pt x="1614" y="3422"/>
                    </a:lnTo>
                    <a:lnTo>
                      <a:pt x="1583" y="3441"/>
                    </a:lnTo>
                    <a:lnTo>
                      <a:pt x="1549" y="3459"/>
                    </a:lnTo>
                    <a:lnTo>
                      <a:pt x="1511" y="3473"/>
                    </a:lnTo>
                    <a:lnTo>
                      <a:pt x="1469" y="3485"/>
                    </a:lnTo>
                    <a:lnTo>
                      <a:pt x="1424" y="3494"/>
                    </a:lnTo>
                    <a:lnTo>
                      <a:pt x="1374" y="3500"/>
                    </a:lnTo>
                    <a:lnTo>
                      <a:pt x="1320" y="3502"/>
                    </a:lnTo>
                    <a:lnTo>
                      <a:pt x="1264" y="3500"/>
                    </a:lnTo>
                    <a:lnTo>
                      <a:pt x="1212" y="3495"/>
                    </a:lnTo>
                    <a:lnTo>
                      <a:pt x="1163" y="3487"/>
                    </a:lnTo>
                    <a:lnTo>
                      <a:pt x="1120" y="3477"/>
                    </a:lnTo>
                    <a:lnTo>
                      <a:pt x="1080" y="3463"/>
                    </a:lnTo>
                    <a:lnTo>
                      <a:pt x="1044" y="3448"/>
                    </a:lnTo>
                    <a:lnTo>
                      <a:pt x="1011" y="3431"/>
                    </a:lnTo>
                    <a:lnTo>
                      <a:pt x="983" y="3413"/>
                    </a:lnTo>
                    <a:lnTo>
                      <a:pt x="956" y="3394"/>
                    </a:lnTo>
                    <a:lnTo>
                      <a:pt x="934" y="3373"/>
                    </a:lnTo>
                    <a:lnTo>
                      <a:pt x="914" y="3353"/>
                    </a:lnTo>
                    <a:lnTo>
                      <a:pt x="898" y="3332"/>
                    </a:lnTo>
                    <a:lnTo>
                      <a:pt x="884" y="3312"/>
                    </a:lnTo>
                    <a:lnTo>
                      <a:pt x="873" y="3292"/>
                    </a:lnTo>
                    <a:lnTo>
                      <a:pt x="864" y="3273"/>
                    </a:lnTo>
                    <a:lnTo>
                      <a:pt x="862" y="3270"/>
                    </a:lnTo>
                    <a:lnTo>
                      <a:pt x="858" y="3263"/>
                    </a:lnTo>
                    <a:lnTo>
                      <a:pt x="851" y="3251"/>
                    </a:lnTo>
                    <a:lnTo>
                      <a:pt x="842" y="3234"/>
                    </a:lnTo>
                    <a:lnTo>
                      <a:pt x="830" y="3215"/>
                    </a:lnTo>
                    <a:lnTo>
                      <a:pt x="817" y="3192"/>
                    </a:lnTo>
                    <a:lnTo>
                      <a:pt x="803" y="3165"/>
                    </a:lnTo>
                    <a:lnTo>
                      <a:pt x="786" y="3137"/>
                    </a:lnTo>
                    <a:lnTo>
                      <a:pt x="768" y="3106"/>
                    </a:lnTo>
                    <a:lnTo>
                      <a:pt x="749" y="3074"/>
                    </a:lnTo>
                    <a:lnTo>
                      <a:pt x="731" y="3040"/>
                    </a:lnTo>
                    <a:lnTo>
                      <a:pt x="711" y="3004"/>
                    </a:lnTo>
                    <a:lnTo>
                      <a:pt x="691" y="2969"/>
                    </a:lnTo>
                    <a:lnTo>
                      <a:pt x="670" y="2934"/>
                    </a:lnTo>
                    <a:lnTo>
                      <a:pt x="650" y="2898"/>
                    </a:lnTo>
                    <a:lnTo>
                      <a:pt x="630" y="2864"/>
                    </a:lnTo>
                    <a:lnTo>
                      <a:pt x="611" y="2829"/>
                    </a:lnTo>
                    <a:lnTo>
                      <a:pt x="593" y="2796"/>
                    </a:lnTo>
                    <a:lnTo>
                      <a:pt x="575" y="2766"/>
                    </a:lnTo>
                    <a:lnTo>
                      <a:pt x="559" y="2737"/>
                    </a:lnTo>
                    <a:lnTo>
                      <a:pt x="545" y="2711"/>
                    </a:lnTo>
                    <a:lnTo>
                      <a:pt x="532" y="2686"/>
                    </a:lnTo>
                    <a:lnTo>
                      <a:pt x="521" y="2667"/>
                    </a:lnTo>
                    <a:lnTo>
                      <a:pt x="512" y="2650"/>
                    </a:lnTo>
                    <a:lnTo>
                      <a:pt x="500" y="2621"/>
                    </a:lnTo>
                    <a:lnTo>
                      <a:pt x="492" y="2596"/>
                    </a:lnTo>
                    <a:lnTo>
                      <a:pt x="490" y="2572"/>
                    </a:lnTo>
                    <a:lnTo>
                      <a:pt x="492" y="2551"/>
                    </a:lnTo>
                    <a:lnTo>
                      <a:pt x="497" y="2532"/>
                    </a:lnTo>
                    <a:lnTo>
                      <a:pt x="507" y="2517"/>
                    </a:lnTo>
                    <a:lnTo>
                      <a:pt x="520" y="2504"/>
                    </a:lnTo>
                    <a:lnTo>
                      <a:pt x="534" y="2494"/>
                    </a:lnTo>
                    <a:lnTo>
                      <a:pt x="552" y="2487"/>
                    </a:lnTo>
                    <a:lnTo>
                      <a:pt x="572" y="2484"/>
                    </a:lnTo>
                    <a:lnTo>
                      <a:pt x="591" y="2483"/>
                    </a:lnTo>
                    <a:lnTo>
                      <a:pt x="614" y="2486"/>
                    </a:lnTo>
                    <a:lnTo>
                      <a:pt x="636" y="2496"/>
                    </a:lnTo>
                    <a:lnTo>
                      <a:pt x="659" y="2511"/>
                    </a:lnTo>
                    <a:lnTo>
                      <a:pt x="681" y="2533"/>
                    </a:lnTo>
                    <a:lnTo>
                      <a:pt x="705" y="2561"/>
                    </a:lnTo>
                    <a:lnTo>
                      <a:pt x="731" y="2592"/>
                    </a:lnTo>
                    <a:lnTo>
                      <a:pt x="757" y="2626"/>
                    </a:lnTo>
                    <a:lnTo>
                      <a:pt x="785" y="2662"/>
                    </a:lnTo>
                    <a:lnTo>
                      <a:pt x="816" y="2700"/>
                    </a:lnTo>
                    <a:lnTo>
                      <a:pt x="850" y="2737"/>
                    </a:lnTo>
                    <a:lnTo>
                      <a:pt x="850" y="2133"/>
                    </a:lnTo>
                    <a:lnTo>
                      <a:pt x="797" y="2120"/>
                    </a:lnTo>
                    <a:lnTo>
                      <a:pt x="746" y="2100"/>
                    </a:lnTo>
                    <a:lnTo>
                      <a:pt x="699" y="2076"/>
                    </a:lnTo>
                    <a:lnTo>
                      <a:pt x="654" y="2046"/>
                    </a:lnTo>
                    <a:lnTo>
                      <a:pt x="615" y="2011"/>
                    </a:lnTo>
                    <a:lnTo>
                      <a:pt x="578" y="1972"/>
                    </a:lnTo>
                    <a:lnTo>
                      <a:pt x="546" y="1930"/>
                    </a:lnTo>
                    <a:lnTo>
                      <a:pt x="520" y="1884"/>
                    </a:lnTo>
                    <a:lnTo>
                      <a:pt x="499" y="1835"/>
                    </a:lnTo>
                    <a:lnTo>
                      <a:pt x="482" y="1783"/>
                    </a:lnTo>
                    <a:lnTo>
                      <a:pt x="473" y="1729"/>
                    </a:lnTo>
                    <a:lnTo>
                      <a:pt x="469" y="1673"/>
                    </a:lnTo>
                    <a:lnTo>
                      <a:pt x="472" y="1618"/>
                    </a:lnTo>
                    <a:lnTo>
                      <a:pt x="482" y="1565"/>
                    </a:lnTo>
                    <a:lnTo>
                      <a:pt x="496" y="1514"/>
                    </a:lnTo>
                    <a:lnTo>
                      <a:pt x="517" y="1466"/>
                    </a:lnTo>
                    <a:lnTo>
                      <a:pt x="543" y="1421"/>
                    </a:lnTo>
                    <a:lnTo>
                      <a:pt x="573" y="1379"/>
                    </a:lnTo>
                    <a:lnTo>
                      <a:pt x="608" y="1340"/>
                    </a:lnTo>
                    <a:lnTo>
                      <a:pt x="647" y="1306"/>
                    </a:lnTo>
                    <a:lnTo>
                      <a:pt x="689" y="1275"/>
                    </a:lnTo>
                    <a:lnTo>
                      <a:pt x="734" y="1250"/>
                    </a:lnTo>
                    <a:lnTo>
                      <a:pt x="783" y="1230"/>
                    </a:lnTo>
                    <a:lnTo>
                      <a:pt x="834" y="1215"/>
                    </a:lnTo>
                    <a:lnTo>
                      <a:pt x="887" y="1206"/>
                    </a:lnTo>
                    <a:lnTo>
                      <a:pt x="942" y="1203"/>
                    </a:lnTo>
                    <a:close/>
                    <a:moveTo>
                      <a:pt x="639" y="141"/>
                    </a:moveTo>
                    <a:lnTo>
                      <a:pt x="628" y="144"/>
                    </a:lnTo>
                    <a:lnTo>
                      <a:pt x="619" y="153"/>
                    </a:lnTo>
                    <a:lnTo>
                      <a:pt x="616" y="165"/>
                    </a:lnTo>
                    <a:lnTo>
                      <a:pt x="619" y="177"/>
                    </a:lnTo>
                    <a:lnTo>
                      <a:pt x="628" y="185"/>
                    </a:lnTo>
                    <a:lnTo>
                      <a:pt x="639" y="188"/>
                    </a:lnTo>
                    <a:lnTo>
                      <a:pt x="1056" y="188"/>
                    </a:lnTo>
                    <a:lnTo>
                      <a:pt x="1068" y="185"/>
                    </a:lnTo>
                    <a:lnTo>
                      <a:pt x="1077" y="177"/>
                    </a:lnTo>
                    <a:lnTo>
                      <a:pt x="1080" y="165"/>
                    </a:lnTo>
                    <a:lnTo>
                      <a:pt x="1077" y="153"/>
                    </a:lnTo>
                    <a:lnTo>
                      <a:pt x="1068" y="144"/>
                    </a:lnTo>
                    <a:lnTo>
                      <a:pt x="1056" y="141"/>
                    </a:lnTo>
                    <a:lnTo>
                      <a:pt x="639" y="141"/>
                    </a:lnTo>
                    <a:close/>
                    <a:moveTo>
                      <a:pt x="197" y="0"/>
                    </a:moveTo>
                    <a:lnTo>
                      <a:pt x="1498" y="0"/>
                    </a:lnTo>
                    <a:lnTo>
                      <a:pt x="1533" y="2"/>
                    </a:lnTo>
                    <a:lnTo>
                      <a:pt x="1566" y="12"/>
                    </a:lnTo>
                    <a:lnTo>
                      <a:pt x="1597" y="26"/>
                    </a:lnTo>
                    <a:lnTo>
                      <a:pt x="1625" y="46"/>
                    </a:lnTo>
                    <a:lnTo>
                      <a:pt x="1648" y="69"/>
                    </a:lnTo>
                    <a:lnTo>
                      <a:pt x="1668" y="97"/>
                    </a:lnTo>
                    <a:lnTo>
                      <a:pt x="1683" y="127"/>
                    </a:lnTo>
                    <a:lnTo>
                      <a:pt x="1692" y="160"/>
                    </a:lnTo>
                    <a:lnTo>
                      <a:pt x="1696" y="196"/>
                    </a:lnTo>
                    <a:lnTo>
                      <a:pt x="1696" y="2034"/>
                    </a:lnTo>
                    <a:lnTo>
                      <a:pt x="1558" y="2034"/>
                    </a:lnTo>
                    <a:lnTo>
                      <a:pt x="1558" y="310"/>
                    </a:lnTo>
                    <a:lnTo>
                      <a:pt x="137" y="310"/>
                    </a:lnTo>
                    <a:lnTo>
                      <a:pt x="137" y="2542"/>
                    </a:lnTo>
                    <a:lnTo>
                      <a:pt x="356" y="2542"/>
                    </a:lnTo>
                    <a:lnTo>
                      <a:pt x="551" y="2905"/>
                    </a:lnTo>
                    <a:lnTo>
                      <a:pt x="197" y="2905"/>
                    </a:lnTo>
                    <a:lnTo>
                      <a:pt x="161" y="2902"/>
                    </a:lnTo>
                    <a:lnTo>
                      <a:pt x="128" y="2892"/>
                    </a:lnTo>
                    <a:lnTo>
                      <a:pt x="98" y="2878"/>
                    </a:lnTo>
                    <a:lnTo>
                      <a:pt x="71" y="2858"/>
                    </a:lnTo>
                    <a:lnTo>
                      <a:pt x="46" y="2835"/>
                    </a:lnTo>
                    <a:lnTo>
                      <a:pt x="27" y="2807"/>
                    </a:lnTo>
                    <a:lnTo>
                      <a:pt x="12" y="2777"/>
                    </a:lnTo>
                    <a:lnTo>
                      <a:pt x="3" y="2744"/>
                    </a:lnTo>
                    <a:lnTo>
                      <a:pt x="0" y="2708"/>
                    </a:lnTo>
                    <a:lnTo>
                      <a:pt x="0" y="196"/>
                    </a:lnTo>
                    <a:lnTo>
                      <a:pt x="3" y="160"/>
                    </a:lnTo>
                    <a:lnTo>
                      <a:pt x="12" y="127"/>
                    </a:lnTo>
                    <a:lnTo>
                      <a:pt x="27" y="97"/>
                    </a:lnTo>
                    <a:lnTo>
                      <a:pt x="46" y="69"/>
                    </a:lnTo>
                    <a:lnTo>
                      <a:pt x="71" y="46"/>
                    </a:lnTo>
                    <a:lnTo>
                      <a:pt x="98" y="26"/>
                    </a:lnTo>
                    <a:lnTo>
                      <a:pt x="128" y="12"/>
                    </a:lnTo>
                    <a:lnTo>
                      <a:pt x="161" y="2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8" name="Google Shape;458;p22"/>
            <p:cNvGrpSpPr/>
            <p:nvPr/>
          </p:nvGrpSpPr>
          <p:grpSpPr>
            <a:xfrm>
              <a:off x="6566766" y="1338111"/>
              <a:ext cx="2069001" cy="1748913"/>
              <a:chOff x="7278438" y="4764950"/>
              <a:chExt cx="2069001" cy="1748913"/>
            </a:xfrm>
          </p:grpSpPr>
          <p:sp>
            <p:nvSpPr>
              <p:cNvPr id="459" name="Google Shape;459;p22"/>
              <p:cNvSpPr txBox="1"/>
              <p:nvPr/>
            </p:nvSpPr>
            <p:spPr>
              <a:xfrm>
                <a:off x="7818080" y="5744422"/>
                <a:ext cx="856325" cy="7694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4400">
                    <a:solidFill>
                      <a:srgbClr val="AEABAB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Q5</a:t>
                </a:r>
                <a:endParaRPr/>
              </a:p>
            </p:txBody>
          </p:sp>
          <p:sp>
            <p:nvSpPr>
              <p:cNvPr id="460" name="Google Shape;460;p22"/>
              <p:cNvSpPr txBox="1"/>
              <p:nvPr/>
            </p:nvSpPr>
            <p:spPr>
              <a:xfrm>
                <a:off x="7278438" y="4764950"/>
                <a:ext cx="2069001" cy="10156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2000"/>
                  <a:buFont typeface="Calibri"/>
                  <a:buNone/>
                </a:pPr>
                <a:r>
                  <a:rPr lang="en-US" sz="2000">
                    <a:solidFill>
                      <a:srgbClr val="262626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End of regulation</a:t>
                </a:r>
                <a:endParaRPr/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2000"/>
                  <a:buFont typeface="Calibri"/>
                  <a:buNone/>
                </a:pPr>
                <a:r>
                  <a:rPr lang="en-US" sz="2000">
                    <a:solidFill>
                      <a:srgbClr val="262626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And evaluation</a:t>
                </a:r>
                <a:endParaRPr/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2000"/>
                  <a:buFont typeface="Calibri"/>
                  <a:buNone/>
                </a:pPr>
                <a:r>
                  <a:rPr lang="en-US" sz="2000">
                    <a:solidFill>
                      <a:srgbClr val="262626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process</a:t>
                </a:r>
                <a:endParaRPr/>
              </a:p>
            </p:txBody>
          </p:sp>
        </p:grpSp>
        <p:cxnSp>
          <p:nvCxnSpPr>
            <p:cNvPr id="461" name="Google Shape;461;p22"/>
            <p:cNvCxnSpPr/>
            <p:nvPr/>
          </p:nvCxnSpPr>
          <p:spPr>
            <a:xfrm rot="10800000">
              <a:off x="7545166" y="3343197"/>
              <a:ext cx="0" cy="1143000"/>
            </a:xfrm>
            <a:prstGeom prst="straightConnector1">
              <a:avLst/>
            </a:prstGeom>
            <a:solidFill>
              <a:srgbClr val="7F7F7F"/>
            </a:solidFill>
            <a:ln cap="flat" cmpd="sng" w="28575">
              <a:solidFill>
                <a:srgbClr val="A5A5A5"/>
              </a:solidFill>
              <a:prstDash val="solid"/>
              <a:miter lim="800000"/>
              <a:headEnd len="med" w="med" type="oval"/>
              <a:tailEnd len="med" w="med" type="oval"/>
            </a:ln>
          </p:spPr>
        </p:cxnSp>
        <p:grpSp>
          <p:nvGrpSpPr>
            <p:cNvPr id="462" name="Google Shape;462;p22"/>
            <p:cNvGrpSpPr/>
            <p:nvPr/>
          </p:nvGrpSpPr>
          <p:grpSpPr>
            <a:xfrm>
              <a:off x="7103277" y="4169506"/>
              <a:ext cx="991518" cy="991518"/>
              <a:chOff x="5745734" y="4132836"/>
              <a:chExt cx="991518" cy="991518"/>
            </a:xfrm>
          </p:grpSpPr>
          <p:sp>
            <p:nvSpPr>
              <p:cNvPr id="463" name="Google Shape;463;p22"/>
              <p:cNvSpPr/>
              <p:nvPr/>
            </p:nvSpPr>
            <p:spPr>
              <a:xfrm rot="10800000">
                <a:off x="5745734" y="4132836"/>
                <a:ext cx="991518" cy="991518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22"/>
              <p:cNvSpPr/>
              <p:nvPr/>
            </p:nvSpPr>
            <p:spPr>
              <a:xfrm>
                <a:off x="6022519" y="4366827"/>
                <a:ext cx="566636" cy="547546"/>
              </a:xfrm>
              <a:custGeom>
                <a:rect b="b" l="l" r="r" t="t"/>
                <a:pathLst>
                  <a:path extrusionOk="0" h="3464" w="3366">
                    <a:moveTo>
                      <a:pt x="1323" y="1647"/>
                    </a:moveTo>
                    <a:lnTo>
                      <a:pt x="1078" y="2244"/>
                    </a:lnTo>
                    <a:lnTo>
                      <a:pt x="1207" y="2372"/>
                    </a:lnTo>
                    <a:lnTo>
                      <a:pt x="1804" y="2131"/>
                    </a:lnTo>
                    <a:lnTo>
                      <a:pt x="1323" y="1647"/>
                    </a:lnTo>
                    <a:close/>
                    <a:moveTo>
                      <a:pt x="1741" y="452"/>
                    </a:moveTo>
                    <a:lnTo>
                      <a:pt x="1741" y="927"/>
                    </a:lnTo>
                    <a:lnTo>
                      <a:pt x="1878" y="927"/>
                    </a:lnTo>
                    <a:lnTo>
                      <a:pt x="2041" y="763"/>
                    </a:lnTo>
                    <a:lnTo>
                      <a:pt x="1741" y="452"/>
                    </a:lnTo>
                    <a:close/>
                    <a:moveTo>
                      <a:pt x="281" y="281"/>
                    </a:moveTo>
                    <a:lnTo>
                      <a:pt x="281" y="3183"/>
                    </a:lnTo>
                    <a:lnTo>
                      <a:pt x="2387" y="3183"/>
                    </a:lnTo>
                    <a:lnTo>
                      <a:pt x="2387" y="1716"/>
                    </a:lnTo>
                    <a:lnTo>
                      <a:pt x="2088" y="2014"/>
                    </a:lnTo>
                    <a:lnTo>
                      <a:pt x="2088" y="2021"/>
                    </a:lnTo>
                    <a:lnTo>
                      <a:pt x="2082" y="2021"/>
                    </a:lnTo>
                    <a:lnTo>
                      <a:pt x="1886" y="2215"/>
                    </a:lnTo>
                    <a:lnTo>
                      <a:pt x="1275" y="2463"/>
                    </a:lnTo>
                    <a:lnTo>
                      <a:pt x="2088" y="2463"/>
                    </a:lnTo>
                    <a:lnTo>
                      <a:pt x="2088" y="2604"/>
                    </a:lnTo>
                    <a:lnTo>
                      <a:pt x="580" y="2604"/>
                    </a:lnTo>
                    <a:lnTo>
                      <a:pt x="580" y="2463"/>
                    </a:lnTo>
                    <a:lnTo>
                      <a:pt x="870" y="2463"/>
                    </a:lnTo>
                    <a:lnTo>
                      <a:pt x="1052" y="2021"/>
                    </a:lnTo>
                    <a:lnTo>
                      <a:pt x="580" y="2021"/>
                    </a:lnTo>
                    <a:lnTo>
                      <a:pt x="580" y="1880"/>
                    </a:lnTo>
                    <a:lnTo>
                      <a:pt x="1110" y="1880"/>
                    </a:lnTo>
                    <a:lnTo>
                      <a:pt x="1238" y="1564"/>
                    </a:lnTo>
                    <a:lnTo>
                      <a:pt x="1366" y="1438"/>
                    </a:lnTo>
                    <a:lnTo>
                      <a:pt x="580" y="1438"/>
                    </a:lnTo>
                    <a:lnTo>
                      <a:pt x="580" y="1296"/>
                    </a:lnTo>
                    <a:lnTo>
                      <a:pt x="1506" y="1296"/>
                    </a:lnTo>
                    <a:lnTo>
                      <a:pt x="1666" y="1138"/>
                    </a:lnTo>
                    <a:lnTo>
                      <a:pt x="1532" y="1138"/>
                    </a:lnTo>
                    <a:lnTo>
                      <a:pt x="1532" y="281"/>
                    </a:lnTo>
                    <a:lnTo>
                      <a:pt x="281" y="281"/>
                    </a:lnTo>
                    <a:close/>
                    <a:moveTo>
                      <a:pt x="0" y="0"/>
                    </a:moveTo>
                    <a:lnTo>
                      <a:pt x="1696" y="0"/>
                    </a:lnTo>
                    <a:lnTo>
                      <a:pt x="2241" y="565"/>
                    </a:lnTo>
                    <a:lnTo>
                      <a:pt x="2637" y="171"/>
                    </a:lnTo>
                    <a:lnTo>
                      <a:pt x="2661" y="150"/>
                    </a:lnTo>
                    <a:lnTo>
                      <a:pt x="2686" y="131"/>
                    </a:lnTo>
                    <a:lnTo>
                      <a:pt x="2712" y="117"/>
                    </a:lnTo>
                    <a:lnTo>
                      <a:pt x="2739" y="104"/>
                    </a:lnTo>
                    <a:lnTo>
                      <a:pt x="2765" y="97"/>
                    </a:lnTo>
                    <a:lnTo>
                      <a:pt x="2791" y="91"/>
                    </a:lnTo>
                    <a:lnTo>
                      <a:pt x="2816" y="90"/>
                    </a:lnTo>
                    <a:lnTo>
                      <a:pt x="2840" y="93"/>
                    </a:lnTo>
                    <a:lnTo>
                      <a:pt x="2863" y="100"/>
                    </a:lnTo>
                    <a:lnTo>
                      <a:pt x="2882" y="110"/>
                    </a:lnTo>
                    <a:lnTo>
                      <a:pt x="2900" y="125"/>
                    </a:lnTo>
                    <a:lnTo>
                      <a:pt x="3332" y="558"/>
                    </a:lnTo>
                    <a:lnTo>
                      <a:pt x="3347" y="578"/>
                    </a:lnTo>
                    <a:lnTo>
                      <a:pt x="3358" y="600"/>
                    </a:lnTo>
                    <a:lnTo>
                      <a:pt x="3364" y="626"/>
                    </a:lnTo>
                    <a:lnTo>
                      <a:pt x="3366" y="652"/>
                    </a:lnTo>
                    <a:lnTo>
                      <a:pt x="3363" y="680"/>
                    </a:lnTo>
                    <a:lnTo>
                      <a:pt x="3356" y="710"/>
                    </a:lnTo>
                    <a:lnTo>
                      <a:pt x="3344" y="739"/>
                    </a:lnTo>
                    <a:lnTo>
                      <a:pt x="3329" y="767"/>
                    </a:lnTo>
                    <a:lnTo>
                      <a:pt x="3310" y="796"/>
                    </a:lnTo>
                    <a:lnTo>
                      <a:pt x="3286" y="822"/>
                    </a:lnTo>
                    <a:lnTo>
                      <a:pt x="2668" y="1437"/>
                    </a:lnTo>
                    <a:lnTo>
                      <a:pt x="2668" y="3464"/>
                    </a:lnTo>
                    <a:lnTo>
                      <a:pt x="0" y="346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65" name="Google Shape;465;p22"/>
            <p:cNvSpPr/>
            <p:nvPr/>
          </p:nvSpPr>
          <p:spPr>
            <a:xfrm>
              <a:off x="9515657" y="1667514"/>
              <a:ext cx="565475" cy="586154"/>
            </a:xfrm>
            <a:custGeom>
              <a:rect b="b" l="l" r="r" t="t"/>
              <a:pathLst>
                <a:path extrusionOk="0" h="3260" w="3180">
                  <a:moveTo>
                    <a:pt x="2530" y="1257"/>
                  </a:moveTo>
                  <a:lnTo>
                    <a:pt x="2504" y="1259"/>
                  </a:lnTo>
                  <a:lnTo>
                    <a:pt x="2480" y="1266"/>
                  </a:lnTo>
                  <a:lnTo>
                    <a:pt x="2458" y="1278"/>
                  </a:lnTo>
                  <a:lnTo>
                    <a:pt x="2440" y="1293"/>
                  </a:lnTo>
                  <a:lnTo>
                    <a:pt x="2425" y="1312"/>
                  </a:lnTo>
                  <a:lnTo>
                    <a:pt x="2413" y="1334"/>
                  </a:lnTo>
                  <a:lnTo>
                    <a:pt x="2406" y="1358"/>
                  </a:lnTo>
                  <a:lnTo>
                    <a:pt x="2403" y="1383"/>
                  </a:lnTo>
                  <a:lnTo>
                    <a:pt x="2406" y="1409"/>
                  </a:lnTo>
                  <a:lnTo>
                    <a:pt x="2413" y="1433"/>
                  </a:lnTo>
                  <a:lnTo>
                    <a:pt x="2425" y="1454"/>
                  </a:lnTo>
                  <a:lnTo>
                    <a:pt x="2440" y="1473"/>
                  </a:lnTo>
                  <a:lnTo>
                    <a:pt x="2458" y="1488"/>
                  </a:lnTo>
                  <a:lnTo>
                    <a:pt x="2480" y="1500"/>
                  </a:lnTo>
                  <a:lnTo>
                    <a:pt x="2504" y="1507"/>
                  </a:lnTo>
                  <a:lnTo>
                    <a:pt x="2530" y="1511"/>
                  </a:lnTo>
                  <a:lnTo>
                    <a:pt x="2555" y="1507"/>
                  </a:lnTo>
                  <a:lnTo>
                    <a:pt x="2579" y="1500"/>
                  </a:lnTo>
                  <a:lnTo>
                    <a:pt x="2600" y="1488"/>
                  </a:lnTo>
                  <a:lnTo>
                    <a:pt x="2618" y="1473"/>
                  </a:lnTo>
                  <a:lnTo>
                    <a:pt x="2634" y="1454"/>
                  </a:lnTo>
                  <a:lnTo>
                    <a:pt x="2645" y="1433"/>
                  </a:lnTo>
                  <a:lnTo>
                    <a:pt x="2654" y="1408"/>
                  </a:lnTo>
                  <a:lnTo>
                    <a:pt x="2656" y="1383"/>
                  </a:lnTo>
                  <a:lnTo>
                    <a:pt x="2654" y="1358"/>
                  </a:lnTo>
                  <a:lnTo>
                    <a:pt x="2645" y="1334"/>
                  </a:lnTo>
                  <a:lnTo>
                    <a:pt x="2634" y="1312"/>
                  </a:lnTo>
                  <a:lnTo>
                    <a:pt x="2618" y="1293"/>
                  </a:lnTo>
                  <a:lnTo>
                    <a:pt x="2600" y="1278"/>
                  </a:lnTo>
                  <a:lnTo>
                    <a:pt x="2579" y="1266"/>
                  </a:lnTo>
                  <a:lnTo>
                    <a:pt x="2555" y="1259"/>
                  </a:lnTo>
                  <a:lnTo>
                    <a:pt x="2530" y="1257"/>
                  </a:lnTo>
                  <a:close/>
                  <a:moveTo>
                    <a:pt x="2647" y="514"/>
                  </a:moveTo>
                  <a:lnTo>
                    <a:pt x="2675" y="514"/>
                  </a:lnTo>
                  <a:lnTo>
                    <a:pt x="2698" y="517"/>
                  </a:lnTo>
                  <a:lnTo>
                    <a:pt x="2718" y="523"/>
                  </a:lnTo>
                  <a:lnTo>
                    <a:pt x="2740" y="534"/>
                  </a:lnTo>
                  <a:lnTo>
                    <a:pt x="2757" y="548"/>
                  </a:lnTo>
                  <a:lnTo>
                    <a:pt x="2770" y="565"/>
                  </a:lnTo>
                  <a:lnTo>
                    <a:pt x="2779" y="584"/>
                  </a:lnTo>
                  <a:lnTo>
                    <a:pt x="2784" y="605"/>
                  </a:lnTo>
                  <a:lnTo>
                    <a:pt x="2786" y="628"/>
                  </a:lnTo>
                  <a:lnTo>
                    <a:pt x="2785" y="652"/>
                  </a:lnTo>
                  <a:lnTo>
                    <a:pt x="2781" y="678"/>
                  </a:lnTo>
                  <a:lnTo>
                    <a:pt x="2774" y="704"/>
                  </a:lnTo>
                  <a:lnTo>
                    <a:pt x="2765" y="731"/>
                  </a:lnTo>
                  <a:lnTo>
                    <a:pt x="2754" y="758"/>
                  </a:lnTo>
                  <a:lnTo>
                    <a:pt x="2741" y="786"/>
                  </a:lnTo>
                  <a:lnTo>
                    <a:pt x="2727" y="813"/>
                  </a:lnTo>
                  <a:lnTo>
                    <a:pt x="2711" y="839"/>
                  </a:lnTo>
                  <a:lnTo>
                    <a:pt x="2694" y="866"/>
                  </a:lnTo>
                  <a:lnTo>
                    <a:pt x="2677" y="890"/>
                  </a:lnTo>
                  <a:lnTo>
                    <a:pt x="2659" y="913"/>
                  </a:lnTo>
                  <a:lnTo>
                    <a:pt x="2640" y="934"/>
                  </a:lnTo>
                  <a:lnTo>
                    <a:pt x="2622" y="955"/>
                  </a:lnTo>
                  <a:lnTo>
                    <a:pt x="2685" y="1015"/>
                  </a:lnTo>
                  <a:lnTo>
                    <a:pt x="2742" y="1078"/>
                  </a:lnTo>
                  <a:lnTo>
                    <a:pt x="2795" y="1145"/>
                  </a:lnTo>
                  <a:lnTo>
                    <a:pt x="2845" y="1213"/>
                  </a:lnTo>
                  <a:lnTo>
                    <a:pt x="2888" y="1285"/>
                  </a:lnTo>
                  <a:lnTo>
                    <a:pt x="2926" y="1359"/>
                  </a:lnTo>
                  <a:lnTo>
                    <a:pt x="2958" y="1435"/>
                  </a:lnTo>
                  <a:lnTo>
                    <a:pt x="2986" y="1513"/>
                  </a:lnTo>
                  <a:lnTo>
                    <a:pt x="3008" y="1592"/>
                  </a:lnTo>
                  <a:lnTo>
                    <a:pt x="3023" y="1674"/>
                  </a:lnTo>
                  <a:lnTo>
                    <a:pt x="3032" y="1757"/>
                  </a:lnTo>
                  <a:lnTo>
                    <a:pt x="3045" y="1788"/>
                  </a:lnTo>
                  <a:lnTo>
                    <a:pt x="3059" y="1811"/>
                  </a:lnTo>
                  <a:lnTo>
                    <a:pt x="3073" y="1831"/>
                  </a:lnTo>
                  <a:lnTo>
                    <a:pt x="3088" y="1846"/>
                  </a:lnTo>
                  <a:lnTo>
                    <a:pt x="3103" y="1857"/>
                  </a:lnTo>
                  <a:lnTo>
                    <a:pt x="3118" y="1865"/>
                  </a:lnTo>
                  <a:lnTo>
                    <a:pt x="3133" y="1870"/>
                  </a:lnTo>
                  <a:lnTo>
                    <a:pt x="3146" y="1873"/>
                  </a:lnTo>
                  <a:lnTo>
                    <a:pt x="3157" y="1874"/>
                  </a:lnTo>
                  <a:lnTo>
                    <a:pt x="3167" y="1875"/>
                  </a:lnTo>
                  <a:lnTo>
                    <a:pt x="3174" y="1874"/>
                  </a:lnTo>
                  <a:lnTo>
                    <a:pt x="3179" y="1873"/>
                  </a:lnTo>
                  <a:lnTo>
                    <a:pt x="3180" y="1873"/>
                  </a:lnTo>
                  <a:lnTo>
                    <a:pt x="3180" y="2376"/>
                  </a:lnTo>
                  <a:lnTo>
                    <a:pt x="3177" y="2375"/>
                  </a:lnTo>
                  <a:lnTo>
                    <a:pt x="3167" y="2375"/>
                  </a:lnTo>
                  <a:lnTo>
                    <a:pt x="3151" y="2376"/>
                  </a:lnTo>
                  <a:lnTo>
                    <a:pt x="3131" y="2377"/>
                  </a:lnTo>
                  <a:lnTo>
                    <a:pt x="3104" y="2380"/>
                  </a:lnTo>
                  <a:lnTo>
                    <a:pt x="3075" y="2385"/>
                  </a:lnTo>
                  <a:lnTo>
                    <a:pt x="3043" y="2392"/>
                  </a:lnTo>
                  <a:lnTo>
                    <a:pt x="3008" y="2402"/>
                  </a:lnTo>
                  <a:lnTo>
                    <a:pt x="2971" y="2415"/>
                  </a:lnTo>
                  <a:lnTo>
                    <a:pt x="2933" y="2431"/>
                  </a:lnTo>
                  <a:lnTo>
                    <a:pt x="2894" y="2453"/>
                  </a:lnTo>
                  <a:lnTo>
                    <a:pt x="2856" y="2478"/>
                  </a:lnTo>
                  <a:lnTo>
                    <a:pt x="2818" y="2509"/>
                  </a:lnTo>
                  <a:lnTo>
                    <a:pt x="2781" y="2546"/>
                  </a:lnTo>
                  <a:lnTo>
                    <a:pt x="2730" y="2607"/>
                  </a:lnTo>
                  <a:lnTo>
                    <a:pt x="2675" y="2666"/>
                  </a:lnTo>
                  <a:lnTo>
                    <a:pt x="2614" y="2723"/>
                  </a:lnTo>
                  <a:lnTo>
                    <a:pt x="2552" y="2776"/>
                  </a:lnTo>
                  <a:lnTo>
                    <a:pt x="2484" y="2827"/>
                  </a:lnTo>
                  <a:lnTo>
                    <a:pt x="2480" y="2835"/>
                  </a:lnTo>
                  <a:lnTo>
                    <a:pt x="2477" y="2847"/>
                  </a:lnTo>
                  <a:lnTo>
                    <a:pt x="2476" y="2863"/>
                  </a:lnTo>
                  <a:lnTo>
                    <a:pt x="2477" y="2882"/>
                  </a:lnTo>
                  <a:lnTo>
                    <a:pt x="2479" y="2904"/>
                  </a:lnTo>
                  <a:lnTo>
                    <a:pt x="2481" y="2926"/>
                  </a:lnTo>
                  <a:lnTo>
                    <a:pt x="2485" y="2950"/>
                  </a:lnTo>
                  <a:lnTo>
                    <a:pt x="2490" y="2973"/>
                  </a:lnTo>
                  <a:lnTo>
                    <a:pt x="2495" y="2998"/>
                  </a:lnTo>
                  <a:lnTo>
                    <a:pt x="2499" y="3020"/>
                  </a:lnTo>
                  <a:lnTo>
                    <a:pt x="2504" y="3041"/>
                  </a:lnTo>
                  <a:lnTo>
                    <a:pt x="2508" y="3060"/>
                  </a:lnTo>
                  <a:lnTo>
                    <a:pt x="2512" y="3075"/>
                  </a:lnTo>
                  <a:lnTo>
                    <a:pt x="2515" y="3088"/>
                  </a:lnTo>
                  <a:lnTo>
                    <a:pt x="2517" y="3096"/>
                  </a:lnTo>
                  <a:lnTo>
                    <a:pt x="2517" y="3098"/>
                  </a:lnTo>
                  <a:lnTo>
                    <a:pt x="2119" y="3136"/>
                  </a:lnTo>
                  <a:lnTo>
                    <a:pt x="2119" y="3134"/>
                  </a:lnTo>
                  <a:lnTo>
                    <a:pt x="2119" y="3127"/>
                  </a:lnTo>
                  <a:lnTo>
                    <a:pt x="2118" y="3117"/>
                  </a:lnTo>
                  <a:lnTo>
                    <a:pt x="2117" y="3105"/>
                  </a:lnTo>
                  <a:lnTo>
                    <a:pt x="2114" y="3091"/>
                  </a:lnTo>
                  <a:lnTo>
                    <a:pt x="2111" y="3076"/>
                  </a:lnTo>
                  <a:lnTo>
                    <a:pt x="2107" y="3063"/>
                  </a:lnTo>
                  <a:lnTo>
                    <a:pt x="2101" y="3052"/>
                  </a:lnTo>
                  <a:lnTo>
                    <a:pt x="2094" y="3043"/>
                  </a:lnTo>
                  <a:lnTo>
                    <a:pt x="2084" y="3038"/>
                  </a:lnTo>
                  <a:lnTo>
                    <a:pt x="2022" y="3060"/>
                  </a:lnTo>
                  <a:lnTo>
                    <a:pt x="2015" y="3067"/>
                  </a:lnTo>
                  <a:lnTo>
                    <a:pt x="2005" y="3079"/>
                  </a:lnTo>
                  <a:lnTo>
                    <a:pt x="1996" y="3095"/>
                  </a:lnTo>
                  <a:lnTo>
                    <a:pt x="1987" y="3111"/>
                  </a:lnTo>
                  <a:lnTo>
                    <a:pt x="1978" y="3130"/>
                  </a:lnTo>
                  <a:lnTo>
                    <a:pt x="1970" y="3149"/>
                  </a:lnTo>
                  <a:lnTo>
                    <a:pt x="1961" y="3169"/>
                  </a:lnTo>
                  <a:lnTo>
                    <a:pt x="1953" y="3189"/>
                  </a:lnTo>
                  <a:lnTo>
                    <a:pt x="1946" y="3208"/>
                  </a:lnTo>
                  <a:lnTo>
                    <a:pt x="1940" y="3224"/>
                  </a:lnTo>
                  <a:lnTo>
                    <a:pt x="1935" y="3238"/>
                  </a:lnTo>
                  <a:lnTo>
                    <a:pt x="1931" y="3249"/>
                  </a:lnTo>
                  <a:lnTo>
                    <a:pt x="1928" y="3256"/>
                  </a:lnTo>
                  <a:lnTo>
                    <a:pt x="1927" y="3258"/>
                  </a:lnTo>
                  <a:lnTo>
                    <a:pt x="1669" y="3260"/>
                  </a:lnTo>
                  <a:lnTo>
                    <a:pt x="1668" y="3257"/>
                  </a:lnTo>
                  <a:lnTo>
                    <a:pt x="1665" y="3250"/>
                  </a:lnTo>
                  <a:lnTo>
                    <a:pt x="1661" y="3239"/>
                  </a:lnTo>
                  <a:lnTo>
                    <a:pt x="1656" y="3225"/>
                  </a:lnTo>
                  <a:lnTo>
                    <a:pt x="1649" y="3210"/>
                  </a:lnTo>
                  <a:lnTo>
                    <a:pt x="1643" y="3195"/>
                  </a:lnTo>
                  <a:lnTo>
                    <a:pt x="1635" y="3180"/>
                  </a:lnTo>
                  <a:lnTo>
                    <a:pt x="1628" y="3166"/>
                  </a:lnTo>
                  <a:lnTo>
                    <a:pt x="1621" y="3155"/>
                  </a:lnTo>
                  <a:lnTo>
                    <a:pt x="1615" y="3148"/>
                  </a:lnTo>
                  <a:lnTo>
                    <a:pt x="1610" y="3146"/>
                  </a:lnTo>
                  <a:lnTo>
                    <a:pt x="1514" y="3153"/>
                  </a:lnTo>
                  <a:lnTo>
                    <a:pt x="1418" y="3155"/>
                  </a:lnTo>
                  <a:lnTo>
                    <a:pt x="1359" y="3155"/>
                  </a:lnTo>
                  <a:lnTo>
                    <a:pt x="1305" y="3154"/>
                  </a:lnTo>
                  <a:lnTo>
                    <a:pt x="1255" y="3152"/>
                  </a:lnTo>
                  <a:lnTo>
                    <a:pt x="1208" y="3149"/>
                  </a:lnTo>
                  <a:lnTo>
                    <a:pt x="1161" y="3144"/>
                  </a:lnTo>
                  <a:lnTo>
                    <a:pt x="1115" y="3137"/>
                  </a:lnTo>
                  <a:lnTo>
                    <a:pt x="1069" y="3129"/>
                  </a:lnTo>
                  <a:lnTo>
                    <a:pt x="1020" y="3118"/>
                  </a:lnTo>
                  <a:lnTo>
                    <a:pt x="970" y="3104"/>
                  </a:lnTo>
                  <a:lnTo>
                    <a:pt x="953" y="3103"/>
                  </a:lnTo>
                  <a:lnTo>
                    <a:pt x="940" y="3106"/>
                  </a:lnTo>
                  <a:lnTo>
                    <a:pt x="930" y="3112"/>
                  </a:lnTo>
                  <a:lnTo>
                    <a:pt x="922" y="3120"/>
                  </a:lnTo>
                  <a:lnTo>
                    <a:pt x="917" y="3130"/>
                  </a:lnTo>
                  <a:lnTo>
                    <a:pt x="913" y="3143"/>
                  </a:lnTo>
                  <a:lnTo>
                    <a:pt x="912" y="3156"/>
                  </a:lnTo>
                  <a:lnTo>
                    <a:pt x="912" y="3170"/>
                  </a:lnTo>
                  <a:lnTo>
                    <a:pt x="913" y="3185"/>
                  </a:lnTo>
                  <a:lnTo>
                    <a:pt x="915" y="3198"/>
                  </a:lnTo>
                  <a:lnTo>
                    <a:pt x="917" y="3211"/>
                  </a:lnTo>
                  <a:lnTo>
                    <a:pt x="920" y="3223"/>
                  </a:lnTo>
                  <a:lnTo>
                    <a:pt x="922" y="3233"/>
                  </a:lnTo>
                  <a:lnTo>
                    <a:pt x="924" y="3241"/>
                  </a:lnTo>
                  <a:lnTo>
                    <a:pt x="926" y="3246"/>
                  </a:lnTo>
                  <a:lnTo>
                    <a:pt x="927" y="3247"/>
                  </a:lnTo>
                  <a:lnTo>
                    <a:pt x="551" y="3219"/>
                  </a:lnTo>
                  <a:lnTo>
                    <a:pt x="551" y="3216"/>
                  </a:lnTo>
                  <a:lnTo>
                    <a:pt x="551" y="3206"/>
                  </a:lnTo>
                  <a:lnTo>
                    <a:pt x="551" y="3191"/>
                  </a:lnTo>
                  <a:lnTo>
                    <a:pt x="550" y="3171"/>
                  </a:lnTo>
                  <a:lnTo>
                    <a:pt x="549" y="3147"/>
                  </a:lnTo>
                  <a:lnTo>
                    <a:pt x="547" y="3121"/>
                  </a:lnTo>
                  <a:lnTo>
                    <a:pt x="545" y="3092"/>
                  </a:lnTo>
                  <a:lnTo>
                    <a:pt x="543" y="3060"/>
                  </a:lnTo>
                  <a:lnTo>
                    <a:pt x="539" y="3029"/>
                  </a:lnTo>
                  <a:lnTo>
                    <a:pt x="535" y="2998"/>
                  </a:lnTo>
                  <a:lnTo>
                    <a:pt x="529" y="2967"/>
                  </a:lnTo>
                  <a:lnTo>
                    <a:pt x="523" y="2938"/>
                  </a:lnTo>
                  <a:lnTo>
                    <a:pt x="515" y="2911"/>
                  </a:lnTo>
                  <a:lnTo>
                    <a:pt x="506" y="2887"/>
                  </a:lnTo>
                  <a:lnTo>
                    <a:pt x="496" y="2867"/>
                  </a:lnTo>
                  <a:lnTo>
                    <a:pt x="484" y="2852"/>
                  </a:lnTo>
                  <a:lnTo>
                    <a:pt x="470" y="2842"/>
                  </a:lnTo>
                  <a:lnTo>
                    <a:pt x="404" y="2796"/>
                  </a:lnTo>
                  <a:lnTo>
                    <a:pt x="343" y="2749"/>
                  </a:lnTo>
                  <a:lnTo>
                    <a:pt x="289" y="2700"/>
                  </a:lnTo>
                  <a:lnTo>
                    <a:pt x="239" y="2650"/>
                  </a:lnTo>
                  <a:lnTo>
                    <a:pt x="196" y="2597"/>
                  </a:lnTo>
                  <a:lnTo>
                    <a:pt x="158" y="2544"/>
                  </a:lnTo>
                  <a:lnTo>
                    <a:pt x="124" y="2487"/>
                  </a:lnTo>
                  <a:lnTo>
                    <a:pt x="96" y="2429"/>
                  </a:lnTo>
                  <a:lnTo>
                    <a:pt x="70" y="2369"/>
                  </a:lnTo>
                  <a:lnTo>
                    <a:pt x="50" y="2306"/>
                  </a:lnTo>
                  <a:lnTo>
                    <a:pt x="34" y="2241"/>
                  </a:lnTo>
                  <a:lnTo>
                    <a:pt x="21" y="2175"/>
                  </a:lnTo>
                  <a:lnTo>
                    <a:pt x="11" y="2105"/>
                  </a:lnTo>
                  <a:lnTo>
                    <a:pt x="5" y="2033"/>
                  </a:lnTo>
                  <a:lnTo>
                    <a:pt x="1" y="1959"/>
                  </a:lnTo>
                  <a:lnTo>
                    <a:pt x="0" y="1882"/>
                  </a:lnTo>
                  <a:lnTo>
                    <a:pt x="3" y="1798"/>
                  </a:lnTo>
                  <a:lnTo>
                    <a:pt x="11" y="1715"/>
                  </a:lnTo>
                  <a:lnTo>
                    <a:pt x="26" y="1634"/>
                  </a:lnTo>
                  <a:lnTo>
                    <a:pt x="45" y="1554"/>
                  </a:lnTo>
                  <a:lnTo>
                    <a:pt x="70" y="1477"/>
                  </a:lnTo>
                  <a:lnTo>
                    <a:pt x="101" y="1401"/>
                  </a:lnTo>
                  <a:lnTo>
                    <a:pt x="136" y="1329"/>
                  </a:lnTo>
                  <a:lnTo>
                    <a:pt x="176" y="1259"/>
                  </a:lnTo>
                  <a:lnTo>
                    <a:pt x="221" y="1191"/>
                  </a:lnTo>
                  <a:lnTo>
                    <a:pt x="271" y="1126"/>
                  </a:lnTo>
                  <a:lnTo>
                    <a:pt x="325" y="1065"/>
                  </a:lnTo>
                  <a:lnTo>
                    <a:pt x="384" y="1007"/>
                  </a:lnTo>
                  <a:lnTo>
                    <a:pt x="447" y="951"/>
                  </a:lnTo>
                  <a:lnTo>
                    <a:pt x="514" y="900"/>
                  </a:lnTo>
                  <a:lnTo>
                    <a:pt x="585" y="852"/>
                  </a:lnTo>
                  <a:lnTo>
                    <a:pt x="616" y="895"/>
                  </a:lnTo>
                  <a:lnTo>
                    <a:pt x="650" y="934"/>
                  </a:lnTo>
                  <a:lnTo>
                    <a:pt x="687" y="970"/>
                  </a:lnTo>
                  <a:lnTo>
                    <a:pt x="728" y="1003"/>
                  </a:lnTo>
                  <a:lnTo>
                    <a:pt x="771" y="1031"/>
                  </a:lnTo>
                  <a:lnTo>
                    <a:pt x="817" y="1057"/>
                  </a:lnTo>
                  <a:lnTo>
                    <a:pt x="865" y="1078"/>
                  </a:lnTo>
                  <a:lnTo>
                    <a:pt x="916" y="1095"/>
                  </a:lnTo>
                  <a:lnTo>
                    <a:pt x="888" y="1103"/>
                  </a:lnTo>
                  <a:lnTo>
                    <a:pt x="863" y="1110"/>
                  </a:lnTo>
                  <a:lnTo>
                    <a:pt x="843" y="1117"/>
                  </a:lnTo>
                  <a:lnTo>
                    <a:pt x="827" y="1123"/>
                  </a:lnTo>
                  <a:lnTo>
                    <a:pt x="815" y="1127"/>
                  </a:lnTo>
                  <a:lnTo>
                    <a:pt x="808" y="1130"/>
                  </a:lnTo>
                  <a:lnTo>
                    <a:pt x="805" y="1131"/>
                  </a:lnTo>
                  <a:lnTo>
                    <a:pt x="776" y="1141"/>
                  </a:lnTo>
                  <a:lnTo>
                    <a:pt x="753" y="1151"/>
                  </a:lnTo>
                  <a:lnTo>
                    <a:pt x="735" y="1163"/>
                  </a:lnTo>
                  <a:lnTo>
                    <a:pt x="721" y="1176"/>
                  </a:lnTo>
                  <a:lnTo>
                    <a:pt x="713" y="1192"/>
                  </a:lnTo>
                  <a:lnTo>
                    <a:pt x="708" y="1210"/>
                  </a:lnTo>
                  <a:lnTo>
                    <a:pt x="707" y="1233"/>
                  </a:lnTo>
                  <a:lnTo>
                    <a:pt x="709" y="1256"/>
                  </a:lnTo>
                  <a:lnTo>
                    <a:pt x="717" y="1277"/>
                  </a:lnTo>
                  <a:lnTo>
                    <a:pt x="729" y="1296"/>
                  </a:lnTo>
                  <a:lnTo>
                    <a:pt x="744" y="1311"/>
                  </a:lnTo>
                  <a:lnTo>
                    <a:pt x="762" y="1323"/>
                  </a:lnTo>
                  <a:lnTo>
                    <a:pt x="782" y="1332"/>
                  </a:lnTo>
                  <a:lnTo>
                    <a:pt x="805" y="1334"/>
                  </a:lnTo>
                  <a:lnTo>
                    <a:pt x="864" y="1312"/>
                  </a:lnTo>
                  <a:lnTo>
                    <a:pt x="923" y="1293"/>
                  </a:lnTo>
                  <a:lnTo>
                    <a:pt x="980" y="1277"/>
                  </a:lnTo>
                  <a:lnTo>
                    <a:pt x="1036" y="1264"/>
                  </a:lnTo>
                  <a:lnTo>
                    <a:pt x="1090" y="1254"/>
                  </a:lnTo>
                  <a:lnTo>
                    <a:pt x="1142" y="1245"/>
                  </a:lnTo>
                  <a:lnTo>
                    <a:pt x="1191" y="1239"/>
                  </a:lnTo>
                  <a:lnTo>
                    <a:pt x="1238" y="1235"/>
                  </a:lnTo>
                  <a:lnTo>
                    <a:pt x="1281" y="1232"/>
                  </a:lnTo>
                  <a:lnTo>
                    <a:pt x="1320" y="1229"/>
                  </a:lnTo>
                  <a:lnTo>
                    <a:pt x="1355" y="1228"/>
                  </a:lnTo>
                  <a:lnTo>
                    <a:pt x="1387" y="1228"/>
                  </a:lnTo>
                  <a:lnTo>
                    <a:pt x="1413" y="1229"/>
                  </a:lnTo>
                  <a:lnTo>
                    <a:pt x="1434" y="1230"/>
                  </a:lnTo>
                  <a:lnTo>
                    <a:pt x="1449" y="1232"/>
                  </a:lnTo>
                  <a:lnTo>
                    <a:pt x="1459" y="1233"/>
                  </a:lnTo>
                  <a:lnTo>
                    <a:pt x="1462" y="1233"/>
                  </a:lnTo>
                  <a:lnTo>
                    <a:pt x="1485" y="1229"/>
                  </a:lnTo>
                  <a:lnTo>
                    <a:pt x="1506" y="1222"/>
                  </a:lnTo>
                  <a:lnTo>
                    <a:pt x="1526" y="1210"/>
                  </a:lnTo>
                  <a:lnTo>
                    <a:pt x="1541" y="1194"/>
                  </a:lnTo>
                  <a:lnTo>
                    <a:pt x="1553" y="1176"/>
                  </a:lnTo>
                  <a:lnTo>
                    <a:pt x="1561" y="1155"/>
                  </a:lnTo>
                  <a:lnTo>
                    <a:pt x="1563" y="1131"/>
                  </a:lnTo>
                  <a:lnTo>
                    <a:pt x="1561" y="1108"/>
                  </a:lnTo>
                  <a:lnTo>
                    <a:pt x="1553" y="1086"/>
                  </a:lnTo>
                  <a:lnTo>
                    <a:pt x="1541" y="1068"/>
                  </a:lnTo>
                  <a:lnTo>
                    <a:pt x="1526" y="1052"/>
                  </a:lnTo>
                  <a:lnTo>
                    <a:pt x="1506" y="1039"/>
                  </a:lnTo>
                  <a:lnTo>
                    <a:pt x="1485" y="1032"/>
                  </a:lnTo>
                  <a:lnTo>
                    <a:pt x="1462" y="1029"/>
                  </a:lnTo>
                  <a:lnTo>
                    <a:pt x="1390" y="1028"/>
                  </a:lnTo>
                  <a:lnTo>
                    <a:pt x="1435" y="997"/>
                  </a:lnTo>
                  <a:lnTo>
                    <a:pt x="1476" y="963"/>
                  </a:lnTo>
                  <a:lnTo>
                    <a:pt x="1514" y="924"/>
                  </a:lnTo>
                  <a:lnTo>
                    <a:pt x="1549" y="883"/>
                  </a:lnTo>
                  <a:lnTo>
                    <a:pt x="1580" y="837"/>
                  </a:lnTo>
                  <a:lnTo>
                    <a:pt x="1607" y="790"/>
                  </a:lnTo>
                  <a:lnTo>
                    <a:pt x="1629" y="740"/>
                  </a:lnTo>
                  <a:lnTo>
                    <a:pt x="1646" y="688"/>
                  </a:lnTo>
                  <a:lnTo>
                    <a:pt x="1659" y="633"/>
                  </a:lnTo>
                  <a:lnTo>
                    <a:pt x="1706" y="638"/>
                  </a:lnTo>
                  <a:lnTo>
                    <a:pt x="1750" y="645"/>
                  </a:lnTo>
                  <a:lnTo>
                    <a:pt x="1791" y="652"/>
                  </a:lnTo>
                  <a:lnTo>
                    <a:pt x="1830" y="659"/>
                  </a:lnTo>
                  <a:lnTo>
                    <a:pt x="1867" y="666"/>
                  </a:lnTo>
                  <a:lnTo>
                    <a:pt x="1899" y="673"/>
                  </a:lnTo>
                  <a:lnTo>
                    <a:pt x="1929" y="681"/>
                  </a:lnTo>
                  <a:lnTo>
                    <a:pt x="1954" y="687"/>
                  </a:lnTo>
                  <a:lnTo>
                    <a:pt x="1976" y="693"/>
                  </a:lnTo>
                  <a:lnTo>
                    <a:pt x="1993" y="698"/>
                  </a:lnTo>
                  <a:lnTo>
                    <a:pt x="2007" y="701"/>
                  </a:lnTo>
                  <a:lnTo>
                    <a:pt x="2014" y="703"/>
                  </a:lnTo>
                  <a:lnTo>
                    <a:pt x="2017" y="704"/>
                  </a:lnTo>
                  <a:lnTo>
                    <a:pt x="2020" y="703"/>
                  </a:lnTo>
                  <a:lnTo>
                    <a:pt x="2027" y="700"/>
                  </a:lnTo>
                  <a:lnTo>
                    <a:pt x="2039" y="695"/>
                  </a:lnTo>
                  <a:lnTo>
                    <a:pt x="2055" y="688"/>
                  </a:lnTo>
                  <a:lnTo>
                    <a:pt x="2075" y="680"/>
                  </a:lnTo>
                  <a:lnTo>
                    <a:pt x="2098" y="669"/>
                  </a:lnTo>
                  <a:lnTo>
                    <a:pt x="2125" y="659"/>
                  </a:lnTo>
                  <a:lnTo>
                    <a:pt x="2154" y="647"/>
                  </a:lnTo>
                  <a:lnTo>
                    <a:pt x="2187" y="635"/>
                  </a:lnTo>
                  <a:lnTo>
                    <a:pt x="2220" y="623"/>
                  </a:lnTo>
                  <a:lnTo>
                    <a:pt x="2255" y="610"/>
                  </a:lnTo>
                  <a:lnTo>
                    <a:pt x="2291" y="598"/>
                  </a:lnTo>
                  <a:lnTo>
                    <a:pt x="2330" y="585"/>
                  </a:lnTo>
                  <a:lnTo>
                    <a:pt x="2368" y="572"/>
                  </a:lnTo>
                  <a:lnTo>
                    <a:pt x="2406" y="560"/>
                  </a:lnTo>
                  <a:lnTo>
                    <a:pt x="2443" y="550"/>
                  </a:lnTo>
                  <a:lnTo>
                    <a:pt x="2481" y="540"/>
                  </a:lnTo>
                  <a:lnTo>
                    <a:pt x="2518" y="531"/>
                  </a:lnTo>
                  <a:lnTo>
                    <a:pt x="2553" y="524"/>
                  </a:lnTo>
                  <a:lnTo>
                    <a:pt x="2587" y="519"/>
                  </a:lnTo>
                  <a:lnTo>
                    <a:pt x="2618" y="515"/>
                  </a:lnTo>
                  <a:lnTo>
                    <a:pt x="2647" y="514"/>
                  </a:lnTo>
                  <a:close/>
                  <a:moveTo>
                    <a:pt x="1131" y="202"/>
                  </a:moveTo>
                  <a:lnTo>
                    <a:pt x="1210" y="796"/>
                  </a:lnTo>
                  <a:lnTo>
                    <a:pt x="1086" y="813"/>
                  </a:lnTo>
                  <a:lnTo>
                    <a:pt x="1033" y="413"/>
                  </a:lnTo>
                  <a:lnTo>
                    <a:pt x="1005" y="423"/>
                  </a:lnTo>
                  <a:lnTo>
                    <a:pt x="973" y="432"/>
                  </a:lnTo>
                  <a:lnTo>
                    <a:pt x="936" y="438"/>
                  </a:lnTo>
                  <a:lnTo>
                    <a:pt x="909" y="441"/>
                  </a:lnTo>
                  <a:lnTo>
                    <a:pt x="894" y="332"/>
                  </a:lnTo>
                  <a:lnTo>
                    <a:pt x="922" y="328"/>
                  </a:lnTo>
                  <a:lnTo>
                    <a:pt x="947" y="324"/>
                  </a:lnTo>
                  <a:lnTo>
                    <a:pt x="967" y="318"/>
                  </a:lnTo>
                  <a:lnTo>
                    <a:pt x="984" y="310"/>
                  </a:lnTo>
                  <a:lnTo>
                    <a:pt x="997" y="301"/>
                  </a:lnTo>
                  <a:lnTo>
                    <a:pt x="1007" y="291"/>
                  </a:lnTo>
                  <a:lnTo>
                    <a:pt x="1015" y="281"/>
                  </a:lnTo>
                  <a:lnTo>
                    <a:pt x="1020" y="271"/>
                  </a:lnTo>
                  <a:lnTo>
                    <a:pt x="1024" y="260"/>
                  </a:lnTo>
                  <a:lnTo>
                    <a:pt x="1026" y="250"/>
                  </a:lnTo>
                  <a:lnTo>
                    <a:pt x="1027" y="240"/>
                  </a:lnTo>
                  <a:lnTo>
                    <a:pt x="1028" y="217"/>
                  </a:lnTo>
                  <a:lnTo>
                    <a:pt x="1131" y="202"/>
                  </a:lnTo>
                  <a:close/>
                  <a:moveTo>
                    <a:pt x="1094" y="112"/>
                  </a:moveTo>
                  <a:lnTo>
                    <a:pt x="1044" y="115"/>
                  </a:lnTo>
                  <a:lnTo>
                    <a:pt x="995" y="125"/>
                  </a:lnTo>
                  <a:lnTo>
                    <a:pt x="949" y="140"/>
                  </a:lnTo>
                  <a:lnTo>
                    <a:pt x="906" y="160"/>
                  </a:lnTo>
                  <a:lnTo>
                    <a:pt x="864" y="185"/>
                  </a:lnTo>
                  <a:lnTo>
                    <a:pt x="827" y="215"/>
                  </a:lnTo>
                  <a:lnTo>
                    <a:pt x="794" y="248"/>
                  </a:lnTo>
                  <a:lnTo>
                    <a:pt x="765" y="285"/>
                  </a:lnTo>
                  <a:lnTo>
                    <a:pt x="740" y="327"/>
                  </a:lnTo>
                  <a:lnTo>
                    <a:pt x="719" y="370"/>
                  </a:lnTo>
                  <a:lnTo>
                    <a:pt x="704" y="417"/>
                  </a:lnTo>
                  <a:lnTo>
                    <a:pt x="695" y="465"/>
                  </a:lnTo>
                  <a:lnTo>
                    <a:pt x="692" y="516"/>
                  </a:lnTo>
                  <a:lnTo>
                    <a:pt x="695" y="566"/>
                  </a:lnTo>
                  <a:lnTo>
                    <a:pt x="704" y="615"/>
                  </a:lnTo>
                  <a:lnTo>
                    <a:pt x="719" y="661"/>
                  </a:lnTo>
                  <a:lnTo>
                    <a:pt x="740" y="706"/>
                  </a:lnTo>
                  <a:lnTo>
                    <a:pt x="765" y="746"/>
                  </a:lnTo>
                  <a:lnTo>
                    <a:pt x="794" y="784"/>
                  </a:lnTo>
                  <a:lnTo>
                    <a:pt x="827" y="817"/>
                  </a:lnTo>
                  <a:lnTo>
                    <a:pt x="864" y="847"/>
                  </a:lnTo>
                  <a:lnTo>
                    <a:pt x="906" y="872"/>
                  </a:lnTo>
                  <a:lnTo>
                    <a:pt x="949" y="892"/>
                  </a:lnTo>
                  <a:lnTo>
                    <a:pt x="995" y="907"/>
                  </a:lnTo>
                  <a:lnTo>
                    <a:pt x="1044" y="916"/>
                  </a:lnTo>
                  <a:lnTo>
                    <a:pt x="1094" y="919"/>
                  </a:lnTo>
                  <a:lnTo>
                    <a:pt x="1144" y="916"/>
                  </a:lnTo>
                  <a:lnTo>
                    <a:pt x="1192" y="907"/>
                  </a:lnTo>
                  <a:lnTo>
                    <a:pt x="1239" y="892"/>
                  </a:lnTo>
                  <a:lnTo>
                    <a:pt x="1282" y="872"/>
                  </a:lnTo>
                  <a:lnTo>
                    <a:pt x="1323" y="847"/>
                  </a:lnTo>
                  <a:lnTo>
                    <a:pt x="1360" y="817"/>
                  </a:lnTo>
                  <a:lnTo>
                    <a:pt x="1394" y="784"/>
                  </a:lnTo>
                  <a:lnTo>
                    <a:pt x="1423" y="746"/>
                  </a:lnTo>
                  <a:lnTo>
                    <a:pt x="1448" y="706"/>
                  </a:lnTo>
                  <a:lnTo>
                    <a:pt x="1468" y="661"/>
                  </a:lnTo>
                  <a:lnTo>
                    <a:pt x="1483" y="615"/>
                  </a:lnTo>
                  <a:lnTo>
                    <a:pt x="1492" y="566"/>
                  </a:lnTo>
                  <a:lnTo>
                    <a:pt x="1495" y="516"/>
                  </a:lnTo>
                  <a:lnTo>
                    <a:pt x="1492" y="465"/>
                  </a:lnTo>
                  <a:lnTo>
                    <a:pt x="1483" y="417"/>
                  </a:lnTo>
                  <a:lnTo>
                    <a:pt x="1468" y="370"/>
                  </a:lnTo>
                  <a:lnTo>
                    <a:pt x="1448" y="327"/>
                  </a:lnTo>
                  <a:lnTo>
                    <a:pt x="1423" y="285"/>
                  </a:lnTo>
                  <a:lnTo>
                    <a:pt x="1394" y="248"/>
                  </a:lnTo>
                  <a:lnTo>
                    <a:pt x="1360" y="215"/>
                  </a:lnTo>
                  <a:lnTo>
                    <a:pt x="1323" y="185"/>
                  </a:lnTo>
                  <a:lnTo>
                    <a:pt x="1282" y="160"/>
                  </a:lnTo>
                  <a:lnTo>
                    <a:pt x="1239" y="140"/>
                  </a:lnTo>
                  <a:lnTo>
                    <a:pt x="1192" y="125"/>
                  </a:lnTo>
                  <a:lnTo>
                    <a:pt x="1144" y="115"/>
                  </a:lnTo>
                  <a:lnTo>
                    <a:pt x="1094" y="112"/>
                  </a:lnTo>
                  <a:close/>
                  <a:moveTo>
                    <a:pt x="1094" y="0"/>
                  </a:moveTo>
                  <a:lnTo>
                    <a:pt x="1150" y="3"/>
                  </a:lnTo>
                  <a:lnTo>
                    <a:pt x="1203" y="12"/>
                  </a:lnTo>
                  <a:lnTo>
                    <a:pt x="1256" y="27"/>
                  </a:lnTo>
                  <a:lnTo>
                    <a:pt x="1306" y="46"/>
                  </a:lnTo>
                  <a:lnTo>
                    <a:pt x="1352" y="71"/>
                  </a:lnTo>
                  <a:lnTo>
                    <a:pt x="1397" y="99"/>
                  </a:lnTo>
                  <a:lnTo>
                    <a:pt x="1438" y="133"/>
                  </a:lnTo>
                  <a:lnTo>
                    <a:pt x="1475" y="170"/>
                  </a:lnTo>
                  <a:lnTo>
                    <a:pt x="1508" y="211"/>
                  </a:lnTo>
                  <a:lnTo>
                    <a:pt x="1537" y="256"/>
                  </a:lnTo>
                  <a:lnTo>
                    <a:pt x="1562" y="303"/>
                  </a:lnTo>
                  <a:lnTo>
                    <a:pt x="1581" y="353"/>
                  </a:lnTo>
                  <a:lnTo>
                    <a:pt x="1595" y="406"/>
                  </a:lnTo>
                  <a:lnTo>
                    <a:pt x="1604" y="460"/>
                  </a:lnTo>
                  <a:lnTo>
                    <a:pt x="1607" y="516"/>
                  </a:lnTo>
                  <a:lnTo>
                    <a:pt x="1604" y="572"/>
                  </a:lnTo>
                  <a:lnTo>
                    <a:pt x="1595" y="626"/>
                  </a:lnTo>
                  <a:lnTo>
                    <a:pt x="1581" y="679"/>
                  </a:lnTo>
                  <a:lnTo>
                    <a:pt x="1562" y="729"/>
                  </a:lnTo>
                  <a:lnTo>
                    <a:pt x="1537" y="777"/>
                  </a:lnTo>
                  <a:lnTo>
                    <a:pt x="1508" y="820"/>
                  </a:lnTo>
                  <a:lnTo>
                    <a:pt x="1475" y="862"/>
                  </a:lnTo>
                  <a:lnTo>
                    <a:pt x="1438" y="899"/>
                  </a:lnTo>
                  <a:lnTo>
                    <a:pt x="1397" y="932"/>
                  </a:lnTo>
                  <a:lnTo>
                    <a:pt x="1352" y="962"/>
                  </a:lnTo>
                  <a:lnTo>
                    <a:pt x="1306" y="986"/>
                  </a:lnTo>
                  <a:lnTo>
                    <a:pt x="1256" y="1005"/>
                  </a:lnTo>
                  <a:lnTo>
                    <a:pt x="1203" y="1020"/>
                  </a:lnTo>
                  <a:lnTo>
                    <a:pt x="1150" y="1028"/>
                  </a:lnTo>
                  <a:lnTo>
                    <a:pt x="1094" y="1031"/>
                  </a:lnTo>
                  <a:lnTo>
                    <a:pt x="1038" y="1028"/>
                  </a:lnTo>
                  <a:lnTo>
                    <a:pt x="984" y="1020"/>
                  </a:lnTo>
                  <a:lnTo>
                    <a:pt x="932" y="1005"/>
                  </a:lnTo>
                  <a:lnTo>
                    <a:pt x="882" y="986"/>
                  </a:lnTo>
                  <a:lnTo>
                    <a:pt x="835" y="962"/>
                  </a:lnTo>
                  <a:lnTo>
                    <a:pt x="791" y="932"/>
                  </a:lnTo>
                  <a:lnTo>
                    <a:pt x="750" y="899"/>
                  </a:lnTo>
                  <a:lnTo>
                    <a:pt x="712" y="862"/>
                  </a:lnTo>
                  <a:lnTo>
                    <a:pt x="679" y="820"/>
                  </a:lnTo>
                  <a:lnTo>
                    <a:pt x="651" y="777"/>
                  </a:lnTo>
                  <a:lnTo>
                    <a:pt x="626" y="729"/>
                  </a:lnTo>
                  <a:lnTo>
                    <a:pt x="607" y="679"/>
                  </a:lnTo>
                  <a:lnTo>
                    <a:pt x="593" y="626"/>
                  </a:lnTo>
                  <a:lnTo>
                    <a:pt x="584" y="572"/>
                  </a:lnTo>
                  <a:lnTo>
                    <a:pt x="581" y="516"/>
                  </a:lnTo>
                  <a:lnTo>
                    <a:pt x="584" y="460"/>
                  </a:lnTo>
                  <a:lnTo>
                    <a:pt x="593" y="406"/>
                  </a:lnTo>
                  <a:lnTo>
                    <a:pt x="607" y="353"/>
                  </a:lnTo>
                  <a:lnTo>
                    <a:pt x="626" y="303"/>
                  </a:lnTo>
                  <a:lnTo>
                    <a:pt x="651" y="256"/>
                  </a:lnTo>
                  <a:lnTo>
                    <a:pt x="679" y="211"/>
                  </a:lnTo>
                  <a:lnTo>
                    <a:pt x="712" y="170"/>
                  </a:lnTo>
                  <a:lnTo>
                    <a:pt x="750" y="133"/>
                  </a:lnTo>
                  <a:lnTo>
                    <a:pt x="791" y="99"/>
                  </a:lnTo>
                  <a:lnTo>
                    <a:pt x="835" y="71"/>
                  </a:lnTo>
                  <a:lnTo>
                    <a:pt x="882" y="46"/>
                  </a:lnTo>
                  <a:lnTo>
                    <a:pt x="932" y="27"/>
                  </a:lnTo>
                  <a:lnTo>
                    <a:pt x="984" y="12"/>
                  </a:lnTo>
                  <a:lnTo>
                    <a:pt x="1038" y="3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6" name="Google Shape;466;p22"/>
          <p:cNvSpPr txBox="1"/>
          <p:nvPr/>
        </p:nvSpPr>
        <p:spPr>
          <a:xfrm>
            <a:off x="143718" y="113689"/>
            <a:ext cx="282572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8DA9DB"/>
                </a:solidFill>
                <a:latin typeface="Calibri"/>
                <a:ea typeface="Calibri"/>
                <a:cs typeface="Calibri"/>
                <a:sym typeface="Calibri"/>
              </a:rPr>
              <a:t>TIME</a:t>
            </a:r>
            <a:r>
              <a:rPr b="1" lang="en-US" sz="480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LINE</a:t>
            </a:r>
            <a:endParaRPr b="1" sz="4800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22"/>
          <p:cNvSpPr txBox="1"/>
          <p:nvPr/>
        </p:nvSpPr>
        <p:spPr>
          <a:xfrm>
            <a:off x="8899470" y="1905891"/>
            <a:ext cx="3058857" cy="2862322"/>
          </a:xfrm>
          <a:prstGeom prst="rect">
            <a:avLst/>
          </a:prstGeom>
          <a:solidFill>
            <a:srgbClr val="F2F2F2">
              <a:alpha val="57647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first milestone, an algorithm that gives a pharmacological recommendation following a subjective pain level and side effects. Next, a second funding round will be held in order to link physiological and subjective measures to give a more accurate recommendation in real time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5F7FC"/>
            </a:gs>
            <a:gs pos="74000">
              <a:srgbClr val="A9BEE4"/>
            </a:gs>
            <a:gs pos="83000">
              <a:srgbClr val="A9BEE4"/>
            </a:gs>
            <a:gs pos="100000">
              <a:srgbClr val="C5D3ED"/>
            </a:gs>
          </a:gsLst>
          <a:lin ang="5400000" scaled="0"/>
        </a:grad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3"/>
          <p:cNvSpPr txBox="1"/>
          <p:nvPr/>
        </p:nvSpPr>
        <p:spPr>
          <a:xfrm>
            <a:off x="143718" y="113689"/>
            <a:ext cx="2882286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8DA9DB"/>
                </a:solidFill>
                <a:latin typeface="Calibri"/>
                <a:ea typeface="Calibri"/>
                <a:cs typeface="Calibri"/>
                <a:sym typeface="Calibri"/>
              </a:rPr>
              <a:t>FUND</a:t>
            </a:r>
            <a:r>
              <a:rPr b="1" lang="en-US" sz="480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ING</a:t>
            </a:r>
            <a:endParaRPr b="1" sz="4800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3" name="Google Shape;473;p23"/>
          <p:cNvGrpSpPr/>
          <p:nvPr/>
        </p:nvGrpSpPr>
        <p:grpSpPr>
          <a:xfrm>
            <a:off x="0" y="6211501"/>
            <a:ext cx="12306552" cy="662161"/>
            <a:chOff x="0" y="6211501"/>
            <a:chExt cx="12306552" cy="662161"/>
          </a:xfrm>
        </p:grpSpPr>
        <p:sp>
          <p:nvSpPr>
            <p:cNvPr id="474" name="Google Shape;474;p23"/>
            <p:cNvSpPr/>
            <p:nvPr/>
          </p:nvSpPr>
          <p:spPr>
            <a:xfrm>
              <a:off x="0" y="6211501"/>
              <a:ext cx="12206511" cy="662161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5610388" y="6342156"/>
              <a:ext cx="6696164" cy="4462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Personalised Pain Management System -  </a:t>
              </a:r>
              <a:r>
                <a:rPr lang="en-US" sz="2000" u="sng">
                  <a:solidFill>
                    <a:schemeClr val="hlink"/>
                  </a:solidFill>
                  <a:latin typeface="Calibri"/>
                  <a:ea typeface="Calibri"/>
                  <a:cs typeface="Calibri"/>
                  <a:sym typeface="Calibri"/>
                  <a:hlinkClick r:id="rId3"/>
                </a:rPr>
                <a:t>www.docomed.com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76" name="Google Shape;476;p23"/>
          <p:cNvPicPr preferRelativeResize="0"/>
          <p:nvPr/>
        </p:nvPicPr>
        <p:blipFill rotWithShape="1">
          <a:blip r:embed="rId4">
            <a:alphaModFix/>
          </a:blip>
          <a:srcRect b="38953" l="0" r="379" t="0"/>
          <a:stretch/>
        </p:blipFill>
        <p:spPr>
          <a:xfrm>
            <a:off x="104571" y="6297811"/>
            <a:ext cx="2371761" cy="500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23"/>
          <p:cNvGrpSpPr/>
          <p:nvPr/>
        </p:nvGrpSpPr>
        <p:grpSpPr>
          <a:xfrm>
            <a:off x="372042" y="1042951"/>
            <a:ext cx="7107189" cy="1121796"/>
            <a:chOff x="4113734" y="1462930"/>
            <a:chExt cx="7109040" cy="1122088"/>
          </a:xfrm>
        </p:grpSpPr>
        <p:sp>
          <p:nvSpPr>
            <p:cNvPr id="478" name="Google Shape;478;p23"/>
            <p:cNvSpPr/>
            <p:nvPr/>
          </p:nvSpPr>
          <p:spPr>
            <a:xfrm>
              <a:off x="4690885" y="1471730"/>
              <a:ext cx="6465957" cy="1104489"/>
            </a:xfrm>
            <a:prstGeom prst="rect">
              <a:avLst/>
            </a:prstGeom>
            <a:gradFill>
              <a:gsLst>
                <a:gs pos="0">
                  <a:srgbClr val="BFBFBF"/>
                </a:gs>
                <a:gs pos="5000">
                  <a:srgbClr val="BFBFBF"/>
                </a:gs>
                <a:gs pos="37000">
                  <a:srgbClr val="BFBFBF">
                    <a:alpha val="3098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23"/>
            <p:cNvSpPr txBox="1"/>
            <p:nvPr/>
          </p:nvSpPr>
          <p:spPr>
            <a:xfrm>
              <a:off x="5486400" y="1625225"/>
              <a:ext cx="5736374" cy="8312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Full stack Algorithm &amp; application 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6 months</a:t>
              </a:r>
              <a:r>
                <a:rPr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 I </a:t>
              </a:r>
              <a:r>
                <a:rPr b="1"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$250K</a:t>
              </a:r>
              <a:endPara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4113734" y="1462930"/>
              <a:ext cx="1122088" cy="1122088"/>
            </a:xfrm>
            <a:prstGeom prst="ellipse">
              <a:avLst/>
            </a:prstGeom>
            <a:gradFill>
              <a:gsLst>
                <a:gs pos="0">
                  <a:srgbClr val="1F3864"/>
                </a:gs>
                <a:gs pos="50000">
                  <a:srgbClr val="2F5496"/>
                </a:gs>
                <a:gs pos="100000">
                  <a:schemeClr val="accent1"/>
                </a:gs>
              </a:gsLst>
              <a:lin ang="18900000" scaled="0"/>
            </a:gradFill>
            <a:ln>
              <a:noFill/>
            </a:ln>
          </p:spPr>
          <p:txBody>
            <a:bodyPr anchorCtr="1" anchor="ctr" bIns="91400" lIns="71975" spcFirstLastPara="1" rIns="71975" wrap="square" tIns="914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99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481" name="Google Shape;481;p23"/>
          <p:cNvGrpSpPr/>
          <p:nvPr/>
        </p:nvGrpSpPr>
        <p:grpSpPr>
          <a:xfrm>
            <a:off x="390663" y="2307819"/>
            <a:ext cx="7107189" cy="1121795"/>
            <a:chOff x="4113734" y="1462930"/>
            <a:chExt cx="7109040" cy="1122088"/>
          </a:xfrm>
        </p:grpSpPr>
        <p:sp>
          <p:nvSpPr>
            <p:cNvPr id="482" name="Google Shape;482;p23"/>
            <p:cNvSpPr/>
            <p:nvPr/>
          </p:nvSpPr>
          <p:spPr>
            <a:xfrm>
              <a:off x="4690885" y="1471730"/>
              <a:ext cx="6465957" cy="1104489"/>
            </a:xfrm>
            <a:prstGeom prst="rect">
              <a:avLst/>
            </a:prstGeom>
            <a:gradFill>
              <a:gsLst>
                <a:gs pos="0">
                  <a:srgbClr val="BFBFBF"/>
                </a:gs>
                <a:gs pos="5000">
                  <a:srgbClr val="BFBFBF"/>
                </a:gs>
                <a:gs pos="37000">
                  <a:srgbClr val="BFBFBF">
                    <a:alpha val="3098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23"/>
            <p:cNvSpPr txBox="1"/>
            <p:nvPr/>
          </p:nvSpPr>
          <p:spPr>
            <a:xfrm>
              <a:off x="5486400" y="1625225"/>
              <a:ext cx="5736374" cy="8312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Clinical Trial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6 months</a:t>
              </a:r>
              <a:r>
                <a:rPr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 I </a:t>
              </a:r>
              <a:r>
                <a:rPr b="1"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$300K</a:t>
              </a:r>
              <a:endPara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4113734" y="1462930"/>
              <a:ext cx="1122088" cy="1122088"/>
            </a:xfrm>
            <a:prstGeom prst="ellipse">
              <a:avLst/>
            </a:prstGeom>
            <a:gradFill>
              <a:gsLst>
                <a:gs pos="0">
                  <a:srgbClr val="1F3864"/>
                </a:gs>
                <a:gs pos="50000">
                  <a:srgbClr val="2F5496"/>
                </a:gs>
                <a:gs pos="100000">
                  <a:schemeClr val="accent1"/>
                </a:gs>
              </a:gsLst>
              <a:lin ang="18900000" scaled="0"/>
            </a:gradFill>
            <a:ln>
              <a:noFill/>
            </a:ln>
          </p:spPr>
          <p:txBody>
            <a:bodyPr anchorCtr="1" anchor="ctr" bIns="91400" lIns="71975" spcFirstLastPara="1" rIns="71975" wrap="square" tIns="914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99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grpSp>
        <p:nvGrpSpPr>
          <p:cNvPr id="485" name="Google Shape;485;p23"/>
          <p:cNvGrpSpPr/>
          <p:nvPr/>
        </p:nvGrpSpPr>
        <p:grpSpPr>
          <a:xfrm>
            <a:off x="390663" y="3645241"/>
            <a:ext cx="7107189" cy="1121796"/>
            <a:chOff x="4113734" y="1462930"/>
            <a:chExt cx="7109040" cy="1122088"/>
          </a:xfrm>
        </p:grpSpPr>
        <p:sp>
          <p:nvSpPr>
            <p:cNvPr id="486" name="Google Shape;486;p23"/>
            <p:cNvSpPr/>
            <p:nvPr/>
          </p:nvSpPr>
          <p:spPr>
            <a:xfrm>
              <a:off x="4690885" y="1471730"/>
              <a:ext cx="6465957" cy="1104489"/>
            </a:xfrm>
            <a:prstGeom prst="rect">
              <a:avLst/>
            </a:prstGeom>
            <a:gradFill>
              <a:gsLst>
                <a:gs pos="0">
                  <a:srgbClr val="BFBFBF"/>
                </a:gs>
                <a:gs pos="5000">
                  <a:srgbClr val="BFBFBF"/>
                </a:gs>
                <a:gs pos="37000">
                  <a:srgbClr val="BFBFBF">
                    <a:alpha val="3098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23"/>
            <p:cNvSpPr txBox="1"/>
            <p:nvPr/>
          </p:nvSpPr>
          <p:spPr>
            <a:xfrm>
              <a:off x="5486400" y="1809939"/>
              <a:ext cx="5736374" cy="4617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4113734" y="1462930"/>
              <a:ext cx="1122088" cy="1122088"/>
            </a:xfrm>
            <a:prstGeom prst="ellipse">
              <a:avLst/>
            </a:prstGeom>
            <a:gradFill>
              <a:gsLst>
                <a:gs pos="0">
                  <a:srgbClr val="1F3864"/>
                </a:gs>
                <a:gs pos="50000">
                  <a:srgbClr val="2F5496"/>
                </a:gs>
                <a:gs pos="100000">
                  <a:schemeClr val="accent1"/>
                </a:gs>
              </a:gsLst>
              <a:lin ang="18900000" scaled="0"/>
            </a:gradFill>
            <a:ln>
              <a:noFill/>
            </a:ln>
          </p:spPr>
          <p:txBody>
            <a:bodyPr anchorCtr="1" anchor="ctr" bIns="91400" lIns="71975" spcFirstLastPara="1" rIns="71975" wrap="square" tIns="914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99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grpSp>
        <p:nvGrpSpPr>
          <p:cNvPr id="489" name="Google Shape;489;p23"/>
          <p:cNvGrpSpPr/>
          <p:nvPr/>
        </p:nvGrpSpPr>
        <p:grpSpPr>
          <a:xfrm>
            <a:off x="390663" y="4933723"/>
            <a:ext cx="7107189" cy="1121796"/>
            <a:chOff x="4113734" y="1462930"/>
            <a:chExt cx="7109040" cy="1122088"/>
          </a:xfrm>
        </p:grpSpPr>
        <p:sp>
          <p:nvSpPr>
            <p:cNvPr id="490" name="Google Shape;490;p23"/>
            <p:cNvSpPr/>
            <p:nvPr/>
          </p:nvSpPr>
          <p:spPr>
            <a:xfrm>
              <a:off x="4690885" y="1471730"/>
              <a:ext cx="6465957" cy="1104489"/>
            </a:xfrm>
            <a:prstGeom prst="rect">
              <a:avLst/>
            </a:prstGeom>
            <a:gradFill>
              <a:gsLst>
                <a:gs pos="0">
                  <a:srgbClr val="BFBFBF"/>
                </a:gs>
                <a:gs pos="5000">
                  <a:srgbClr val="BFBFBF"/>
                </a:gs>
                <a:gs pos="37000">
                  <a:srgbClr val="BFBFBF">
                    <a:alpha val="3098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23"/>
            <p:cNvSpPr txBox="1"/>
            <p:nvPr/>
          </p:nvSpPr>
          <p:spPr>
            <a:xfrm>
              <a:off x="5486400" y="1625225"/>
              <a:ext cx="5736374" cy="8312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Pilot sales and Marketing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3 months</a:t>
              </a:r>
              <a:r>
                <a:rPr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 I </a:t>
              </a:r>
              <a:r>
                <a:rPr b="1" lang="en-US" sz="24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$360K</a:t>
              </a:r>
              <a:endPara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4113734" y="1462930"/>
              <a:ext cx="1122088" cy="1122088"/>
            </a:xfrm>
            <a:prstGeom prst="ellipse">
              <a:avLst/>
            </a:prstGeom>
            <a:gradFill>
              <a:gsLst>
                <a:gs pos="0">
                  <a:srgbClr val="1F3864"/>
                </a:gs>
                <a:gs pos="50000">
                  <a:srgbClr val="2F5496"/>
                </a:gs>
                <a:gs pos="100000">
                  <a:schemeClr val="accent1"/>
                </a:gs>
              </a:gsLst>
              <a:lin ang="18900000" scaled="0"/>
            </a:gradFill>
            <a:ln>
              <a:noFill/>
            </a:ln>
          </p:spPr>
          <p:txBody>
            <a:bodyPr anchorCtr="1" anchor="ctr" bIns="91400" lIns="71975" spcFirstLastPara="1" rIns="71975" wrap="square" tIns="914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99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</p:grpSp>
      <p:grpSp>
        <p:nvGrpSpPr>
          <p:cNvPr id="493" name="Google Shape;493;p23"/>
          <p:cNvGrpSpPr/>
          <p:nvPr/>
        </p:nvGrpSpPr>
        <p:grpSpPr>
          <a:xfrm>
            <a:off x="7073627" y="584462"/>
            <a:ext cx="4040575" cy="5627039"/>
            <a:chOff x="3429000" y="535190"/>
            <a:chExt cx="1921136" cy="2357496"/>
          </a:xfrm>
        </p:grpSpPr>
        <p:grpSp>
          <p:nvGrpSpPr>
            <p:cNvPr id="494" name="Google Shape;494;p23"/>
            <p:cNvGrpSpPr/>
            <p:nvPr/>
          </p:nvGrpSpPr>
          <p:grpSpPr>
            <a:xfrm>
              <a:off x="3429000" y="971550"/>
              <a:ext cx="1921136" cy="1921136"/>
              <a:chOff x="2438400" y="1581150"/>
              <a:chExt cx="2671482" cy="2671482"/>
            </a:xfrm>
          </p:grpSpPr>
          <p:sp>
            <p:nvSpPr>
              <p:cNvPr id="495" name="Google Shape;495;p23"/>
              <p:cNvSpPr/>
              <p:nvPr/>
            </p:nvSpPr>
            <p:spPr>
              <a:xfrm>
                <a:off x="2438400" y="1581150"/>
                <a:ext cx="2671482" cy="267148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101600" kx="-1200000" rotWithShape="0" algn="bl" sy="23000">
                  <a:srgbClr val="000000">
                    <a:alpha val="2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399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6" name="Google Shape;496;p23"/>
              <p:cNvSpPr/>
              <p:nvPr/>
            </p:nvSpPr>
            <p:spPr>
              <a:xfrm>
                <a:off x="2683249" y="1825999"/>
                <a:ext cx="2181785" cy="2181785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01600" kx="-1200000" rotWithShape="0" algn="bl" sy="23000">
                  <a:srgbClr val="000000">
                    <a:alpha val="2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399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7" name="Google Shape;497;p23"/>
              <p:cNvSpPr/>
              <p:nvPr/>
            </p:nvSpPr>
            <p:spPr>
              <a:xfrm>
                <a:off x="2892519" y="2035269"/>
                <a:ext cx="1763245" cy="176324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101600" kx="-1200000" rotWithShape="0" algn="bl" sy="23000">
                  <a:srgbClr val="000000">
                    <a:alpha val="2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399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498;p23"/>
              <p:cNvSpPr/>
              <p:nvPr/>
            </p:nvSpPr>
            <p:spPr>
              <a:xfrm>
                <a:off x="3140169" y="2282919"/>
                <a:ext cx="1267945" cy="1267945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01600" kx="-1200000" rotWithShape="0" algn="bl" sy="23000">
                  <a:srgbClr val="000000">
                    <a:alpha val="2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399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9" name="Google Shape;499;p23"/>
              <p:cNvSpPr/>
              <p:nvPr/>
            </p:nvSpPr>
            <p:spPr>
              <a:xfrm>
                <a:off x="3355041" y="2497791"/>
                <a:ext cx="838200" cy="838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101600" kx="-1200000" rotWithShape="0" algn="bl" sy="23000">
                  <a:srgbClr val="000000">
                    <a:alpha val="2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399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0" name="Google Shape;500;p23"/>
              <p:cNvSpPr/>
              <p:nvPr/>
            </p:nvSpPr>
            <p:spPr>
              <a:xfrm>
                <a:off x="3545541" y="2688291"/>
                <a:ext cx="457200" cy="457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101600" kx="-1200000" rotWithShape="0" algn="bl" sy="23000">
                  <a:srgbClr val="000000">
                    <a:alpha val="2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399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1" name="Google Shape;501;p23"/>
            <p:cNvSpPr/>
            <p:nvPr/>
          </p:nvSpPr>
          <p:spPr>
            <a:xfrm flipH="1">
              <a:off x="3730228" y="535190"/>
              <a:ext cx="1203448" cy="1759631"/>
            </a:xfrm>
            <a:custGeom>
              <a:rect b="b" l="l" r="r" t="t"/>
              <a:pathLst>
                <a:path extrusionOk="0" h="4210050" w="2675097">
                  <a:moveTo>
                    <a:pt x="50647" y="3266049"/>
                  </a:moveTo>
                  <a:lnTo>
                    <a:pt x="533400" y="3266049"/>
                  </a:lnTo>
                  <a:lnTo>
                    <a:pt x="0" y="0"/>
                  </a:lnTo>
                  <a:lnTo>
                    <a:pt x="2675097" y="19050"/>
                  </a:lnTo>
                  <a:lnTo>
                    <a:pt x="1913097" y="3266049"/>
                  </a:lnTo>
                  <a:lnTo>
                    <a:pt x="2319650" y="3266049"/>
                  </a:lnTo>
                  <a:lnTo>
                    <a:pt x="1223249" y="4210050"/>
                  </a:lnTo>
                  <a:lnTo>
                    <a:pt x="50647" y="3266049"/>
                  </a:lnTo>
                  <a:close/>
                </a:path>
              </a:pathLst>
            </a:custGeom>
            <a:solidFill>
              <a:srgbClr val="1F3864"/>
            </a:solidFill>
            <a:ln>
              <a:noFill/>
            </a:ln>
            <a:effectLst>
              <a:outerShdw blurRad="76200" rotWithShape="0" algn="t" dir="5400000" dist="38100">
                <a:srgbClr val="000000">
                  <a:alpha val="65882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39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2" name="Google Shape;502;p23"/>
          <p:cNvSpPr/>
          <p:nvPr/>
        </p:nvSpPr>
        <p:spPr>
          <a:xfrm>
            <a:off x="4694801" y="7150525"/>
            <a:ext cx="1988094" cy="6665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66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Text is Editable</a:t>
            </a:r>
            <a:endParaRPr/>
          </a:p>
        </p:txBody>
      </p:sp>
      <p:sp>
        <p:nvSpPr>
          <p:cNvPr id="503" name="Google Shape;503;p23"/>
          <p:cNvSpPr txBox="1"/>
          <p:nvPr/>
        </p:nvSpPr>
        <p:spPr>
          <a:xfrm>
            <a:off x="7497852" y="1047275"/>
            <a:ext cx="2994188" cy="12003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18 Months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1 M $</a:t>
            </a:r>
            <a:endParaRPr b="1" sz="3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23"/>
          <p:cNvSpPr/>
          <p:nvPr/>
        </p:nvSpPr>
        <p:spPr>
          <a:xfrm>
            <a:off x="2394025" y="6555478"/>
            <a:ext cx="3170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®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23"/>
          <p:cNvSpPr txBox="1"/>
          <p:nvPr/>
        </p:nvSpPr>
        <p:spPr>
          <a:xfrm>
            <a:off x="1762972" y="3806326"/>
            <a:ext cx="5734880" cy="8309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Regulation and evaluation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3 months</a:t>
            </a:r>
            <a:r>
              <a:rPr lang="en-US"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I </a:t>
            </a:r>
            <a:r>
              <a:rPr b="1" lang="en-US"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$350K</a:t>
            </a:r>
            <a:endParaRPr sz="2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4"/>
          <p:cNvSpPr/>
          <p:nvPr/>
        </p:nvSpPr>
        <p:spPr>
          <a:xfrm>
            <a:off x="2825392" y="6382729"/>
            <a:ext cx="9366608" cy="475271"/>
          </a:xfrm>
          <a:prstGeom prst="rect">
            <a:avLst/>
          </a:prstGeom>
          <a:solidFill>
            <a:schemeClr val="lt1">
              <a:alpha val="69803"/>
            </a:schemeClr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24"/>
          <p:cNvSpPr/>
          <p:nvPr/>
        </p:nvSpPr>
        <p:spPr>
          <a:xfrm>
            <a:off x="-14512" y="5014572"/>
            <a:ext cx="2839905" cy="1843428"/>
          </a:xfrm>
          <a:prstGeom prst="rect">
            <a:avLst/>
          </a:prstGeom>
          <a:solidFill>
            <a:schemeClr val="lt1">
              <a:alpha val="80000"/>
            </a:schemeClr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24"/>
          <p:cNvSpPr txBox="1"/>
          <p:nvPr/>
        </p:nvSpPr>
        <p:spPr>
          <a:xfrm>
            <a:off x="0" y="4961686"/>
            <a:ext cx="3092521" cy="19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33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Omri Schanin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CEO &amp; CO-Founder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+972-54-303-3550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omri@docomed.com</a:t>
            </a:r>
            <a:endParaRPr/>
          </a:p>
        </p:txBody>
      </p:sp>
      <p:grpSp>
        <p:nvGrpSpPr>
          <p:cNvPr id="513" name="Google Shape;513;p24"/>
          <p:cNvGrpSpPr/>
          <p:nvPr/>
        </p:nvGrpSpPr>
        <p:grpSpPr>
          <a:xfrm>
            <a:off x="2554665" y="183981"/>
            <a:ext cx="7126978" cy="2625206"/>
            <a:chOff x="1481779" y="264671"/>
            <a:chExt cx="9084733" cy="3182725"/>
          </a:xfrm>
        </p:grpSpPr>
        <p:sp>
          <p:nvSpPr>
            <p:cNvPr id="514" name="Google Shape;514;p24"/>
            <p:cNvSpPr/>
            <p:nvPr/>
          </p:nvSpPr>
          <p:spPr>
            <a:xfrm>
              <a:off x="1481779" y="264671"/>
              <a:ext cx="9084733" cy="3182725"/>
            </a:xfrm>
            <a:prstGeom prst="roundRect">
              <a:avLst>
                <a:gd fmla="val 16667" name="adj"/>
              </a:avLst>
            </a:prstGeom>
            <a:solidFill>
              <a:schemeClr val="lt1">
                <a:alpha val="8862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15" name="Google Shape;515;p2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562028" y="326109"/>
              <a:ext cx="8924232" cy="312128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16" name="Google Shape;516;p24"/>
          <p:cNvSpPr/>
          <p:nvPr/>
        </p:nvSpPr>
        <p:spPr>
          <a:xfrm>
            <a:off x="5495836" y="6411724"/>
            <a:ext cx="6696164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Personalised Pain Management System -  </a:t>
            </a:r>
            <a:r>
              <a:rPr lang="en-US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www.docomed.com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7" name="Google Shape;517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flipH="1">
            <a:off x="5227111" y="6481416"/>
            <a:ext cx="268724" cy="277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5F7FC"/>
            </a:gs>
            <a:gs pos="74000">
              <a:srgbClr val="A9BEE4"/>
            </a:gs>
            <a:gs pos="83000">
              <a:srgbClr val="A9BEE4"/>
            </a:gs>
            <a:gs pos="100000">
              <a:srgbClr val="C5D3ED"/>
            </a:gs>
          </a:gsLst>
          <a:lin ang="5400000" scaled="0"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8250690" y="3930072"/>
            <a:ext cx="3941310" cy="1033149"/>
          </a:xfrm>
          <a:prstGeom prst="rect">
            <a:avLst/>
          </a:prstGeom>
          <a:solidFill>
            <a:srgbClr val="8DA9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8250691" y="2975279"/>
            <a:ext cx="3941309" cy="1006423"/>
          </a:xfrm>
          <a:prstGeom prst="rect">
            <a:avLst/>
          </a:prstGeom>
          <a:solidFill>
            <a:srgbClr val="3488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/>
          <p:nvPr/>
        </p:nvSpPr>
        <p:spPr>
          <a:xfrm rot="10800000">
            <a:off x="7757332" y="3679037"/>
            <a:ext cx="493358" cy="1596156"/>
          </a:xfrm>
          <a:prstGeom prst="flowChartManualInput">
            <a:avLst/>
          </a:prstGeom>
          <a:solidFill>
            <a:srgbClr val="7F9E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4"/>
          <p:cNvSpPr/>
          <p:nvPr/>
        </p:nvSpPr>
        <p:spPr>
          <a:xfrm flipH="1">
            <a:off x="7757333" y="1705608"/>
            <a:ext cx="493358" cy="1596156"/>
          </a:xfrm>
          <a:prstGeom prst="flowChartManualInput">
            <a:avLst/>
          </a:prstGeom>
          <a:solidFill>
            <a:srgbClr val="1F38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5653313" y="1705608"/>
            <a:ext cx="2104024" cy="1189862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5653313" y="2895470"/>
            <a:ext cx="2104024" cy="1189862"/>
          </a:xfrm>
          <a:prstGeom prst="rect">
            <a:avLst/>
          </a:prstGeom>
          <a:solidFill>
            <a:srgbClr val="3488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/>
          <p:cNvSpPr/>
          <p:nvPr/>
        </p:nvSpPr>
        <p:spPr>
          <a:xfrm>
            <a:off x="5653312" y="4085332"/>
            <a:ext cx="2104024" cy="1189862"/>
          </a:xfrm>
          <a:prstGeom prst="rect">
            <a:avLst/>
          </a:prstGeom>
          <a:solidFill>
            <a:srgbClr val="8DA9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4"/>
          <p:cNvSpPr/>
          <p:nvPr/>
        </p:nvSpPr>
        <p:spPr>
          <a:xfrm flipH="1">
            <a:off x="4579536" y="1705608"/>
            <a:ext cx="1073777" cy="1189862"/>
          </a:xfrm>
          <a:prstGeom prst="flowChartDelay">
            <a:avLst/>
          </a:pr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4"/>
          <p:cNvSpPr/>
          <p:nvPr/>
        </p:nvSpPr>
        <p:spPr>
          <a:xfrm flipH="1">
            <a:off x="4579535" y="2895470"/>
            <a:ext cx="1073777" cy="1189862"/>
          </a:xfrm>
          <a:prstGeom prst="flowChartDelay">
            <a:avLst/>
          </a:prstGeom>
          <a:solidFill>
            <a:srgbClr val="3488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4"/>
          <p:cNvSpPr/>
          <p:nvPr/>
        </p:nvSpPr>
        <p:spPr>
          <a:xfrm flipH="1">
            <a:off x="4579535" y="4085332"/>
            <a:ext cx="1073777" cy="1189862"/>
          </a:xfrm>
          <a:prstGeom prst="flowChartDelay">
            <a:avLst/>
          </a:prstGeom>
          <a:solidFill>
            <a:srgbClr val="8DA9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4"/>
          <p:cNvSpPr/>
          <p:nvPr/>
        </p:nvSpPr>
        <p:spPr>
          <a:xfrm rot="5400000">
            <a:off x="7409084" y="3243724"/>
            <a:ext cx="1189860" cy="493356"/>
          </a:xfrm>
          <a:prstGeom prst="trapezoid">
            <a:avLst>
              <a:gd fmla="val 25000" name="adj"/>
            </a:avLst>
          </a:pr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8250691" y="2024839"/>
            <a:ext cx="3941309" cy="1005578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4"/>
          <p:cNvSpPr/>
          <p:nvPr/>
        </p:nvSpPr>
        <p:spPr>
          <a:xfrm>
            <a:off x="4255959" y="1612221"/>
            <a:ext cx="1413958" cy="131939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99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8513781" y="3203240"/>
            <a:ext cx="332261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Undertreated</a:t>
            </a: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patient</a:t>
            </a:r>
            <a:endParaRPr/>
          </a:p>
        </p:txBody>
      </p:sp>
      <p:sp>
        <p:nvSpPr>
          <p:cNvPr id="110" name="Google Shape;110;p14"/>
          <p:cNvSpPr/>
          <p:nvPr/>
        </p:nvSpPr>
        <p:spPr>
          <a:xfrm>
            <a:off x="5928007" y="1917081"/>
            <a:ext cx="137180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Misuse of opioids</a:t>
            </a: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5730070" y="2970658"/>
            <a:ext cx="1805787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Lack of knowledge and real time data</a:t>
            </a:r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5702205" y="4306024"/>
            <a:ext cx="1861515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Wave of opioids lawsuits</a:t>
            </a: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692262" y="1849889"/>
            <a:ext cx="189571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Patients</a:t>
            </a:r>
            <a:endParaRPr b="0" i="0" sz="20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/>
          <p:nvPr/>
        </p:nvSpPr>
        <p:spPr>
          <a:xfrm>
            <a:off x="802816" y="4385717"/>
            <a:ext cx="314124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Big Pharma</a:t>
            </a:r>
            <a:endParaRPr b="0" i="0" sz="24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4"/>
          <p:cNvSpPr/>
          <p:nvPr/>
        </p:nvSpPr>
        <p:spPr>
          <a:xfrm>
            <a:off x="8385251" y="771696"/>
            <a:ext cx="3579677" cy="10452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BB1315"/>
                </a:solidFill>
                <a:latin typeface="Calibri"/>
                <a:ea typeface="Calibri"/>
                <a:cs typeface="Calibri"/>
                <a:sym typeface="Calibri"/>
              </a:rPr>
              <a:t>Misuse of opioids</a:t>
            </a:r>
            <a:endParaRPr/>
          </a:p>
        </p:txBody>
      </p:sp>
      <p:sp>
        <p:nvSpPr>
          <p:cNvPr id="116" name="Google Shape;116;p14"/>
          <p:cNvSpPr txBox="1"/>
          <p:nvPr/>
        </p:nvSpPr>
        <p:spPr>
          <a:xfrm>
            <a:off x="143718" y="113689"/>
            <a:ext cx="867710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rgbClr val="8DA9DB"/>
                </a:solidFill>
                <a:latin typeface="Calibri"/>
                <a:ea typeface="Calibri"/>
                <a:cs typeface="Calibri"/>
                <a:sym typeface="Calibri"/>
              </a:rPr>
              <a:t>UNDERSTANDING</a:t>
            </a:r>
            <a:r>
              <a:rPr b="1" i="0" lang="en-US" sz="48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-US" sz="4800" u="none" cap="none" strike="noStrike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THE PROBLEM </a:t>
            </a:r>
            <a:endParaRPr b="1" i="0" sz="4800" u="none" cap="none" strike="noStrike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4"/>
          <p:cNvSpPr/>
          <p:nvPr/>
        </p:nvSpPr>
        <p:spPr>
          <a:xfrm>
            <a:off x="133533" y="1922190"/>
            <a:ext cx="548497" cy="548497"/>
          </a:xfrm>
          <a:prstGeom prst="ellipse">
            <a:avLst/>
          </a:prstGeom>
          <a:solidFill>
            <a:schemeClr val="lt2"/>
          </a:solidFill>
          <a:ln cap="flat" cmpd="sng" w="38100">
            <a:solidFill>
              <a:srgbClr val="2F5496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99" u="none" cap="none" strike="noStrike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118" name="Google Shape;118;p14"/>
          <p:cNvSpPr/>
          <p:nvPr/>
        </p:nvSpPr>
        <p:spPr>
          <a:xfrm>
            <a:off x="133532" y="3170470"/>
            <a:ext cx="548497" cy="548497"/>
          </a:xfrm>
          <a:prstGeom prst="ellipse">
            <a:avLst/>
          </a:prstGeom>
          <a:solidFill>
            <a:schemeClr val="lt2"/>
          </a:solidFill>
          <a:ln cap="flat" cmpd="sng" w="38100">
            <a:solidFill>
              <a:srgbClr val="3488E4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99" u="none" cap="none" strike="noStrike">
                <a:solidFill>
                  <a:srgbClr val="3488E4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128890" y="4434635"/>
            <a:ext cx="548497" cy="548497"/>
          </a:xfrm>
          <a:prstGeom prst="ellipse">
            <a:avLst/>
          </a:prstGeom>
          <a:solidFill>
            <a:schemeClr val="lt2"/>
          </a:solidFill>
          <a:ln cap="flat" cmpd="sng" w="38100">
            <a:solidFill>
              <a:srgbClr val="8DA9DB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99" u="none" cap="none" strike="noStrike">
                <a:solidFill>
                  <a:srgbClr val="8DA9DB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  <p:pic>
        <p:nvPicPr>
          <p:cNvPr id="120" name="Google Shape;12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7219" y="1780662"/>
            <a:ext cx="953264" cy="9532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14"/>
          <p:cNvGrpSpPr/>
          <p:nvPr/>
        </p:nvGrpSpPr>
        <p:grpSpPr>
          <a:xfrm>
            <a:off x="0" y="6211501"/>
            <a:ext cx="12306552" cy="741590"/>
            <a:chOff x="0" y="6211501"/>
            <a:chExt cx="12306552" cy="741590"/>
          </a:xfrm>
        </p:grpSpPr>
        <p:sp>
          <p:nvSpPr>
            <p:cNvPr id="122" name="Google Shape;122;p14"/>
            <p:cNvSpPr/>
            <p:nvPr/>
          </p:nvSpPr>
          <p:spPr>
            <a:xfrm>
              <a:off x="0" y="6211501"/>
              <a:ext cx="12206511" cy="662161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2394025" y="6583759"/>
              <a:ext cx="317021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8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®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5610388" y="6342156"/>
              <a:ext cx="6696164" cy="4255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Personalized Pain Management System -  </a:t>
              </a:r>
              <a:r>
                <a:rPr lang="en-US" sz="2000" u="sng">
                  <a:solidFill>
                    <a:schemeClr val="hlink"/>
                  </a:solidFill>
                  <a:latin typeface="Calibri"/>
                  <a:ea typeface="Calibri"/>
                  <a:cs typeface="Calibri"/>
                  <a:sym typeface="Calibri"/>
                  <a:hlinkClick r:id="rId4"/>
                </a:rPr>
                <a:t>www.docomed.com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5" name="Google Shape;125;p14"/>
          <p:cNvPicPr preferRelativeResize="0"/>
          <p:nvPr/>
        </p:nvPicPr>
        <p:blipFill rotWithShape="1">
          <a:blip r:embed="rId5">
            <a:alphaModFix/>
          </a:blip>
          <a:srcRect b="38953" l="0" r="379" t="0"/>
          <a:stretch/>
        </p:blipFill>
        <p:spPr>
          <a:xfrm>
            <a:off x="104571" y="6297811"/>
            <a:ext cx="2371761" cy="50038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4"/>
          <p:cNvSpPr/>
          <p:nvPr/>
        </p:nvSpPr>
        <p:spPr>
          <a:xfrm>
            <a:off x="4257561" y="2830704"/>
            <a:ext cx="1413958" cy="131939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99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4"/>
          <p:cNvSpPr/>
          <p:nvPr/>
        </p:nvSpPr>
        <p:spPr>
          <a:xfrm>
            <a:off x="4257563" y="4059824"/>
            <a:ext cx="1413958" cy="131939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99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41444" y="4287263"/>
            <a:ext cx="1420971" cy="799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589275" y="2966654"/>
            <a:ext cx="860772" cy="996392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4"/>
          <p:cNvSpPr/>
          <p:nvPr/>
        </p:nvSpPr>
        <p:spPr>
          <a:xfrm>
            <a:off x="802816" y="3121552"/>
            <a:ext cx="174564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Doctors</a:t>
            </a:r>
            <a:endParaRPr sz="2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4"/>
          <p:cNvSpPr/>
          <p:nvPr/>
        </p:nvSpPr>
        <p:spPr>
          <a:xfrm>
            <a:off x="8472167" y="2248447"/>
            <a:ext cx="356877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8585"/>
                </a:solidFill>
                <a:latin typeface="Calibri"/>
                <a:ea typeface="Calibri"/>
                <a:cs typeface="Calibri"/>
                <a:sym typeface="Calibri"/>
              </a:rPr>
              <a:t>Addiction</a:t>
            </a:r>
            <a:r>
              <a:rPr lang="en-US" sz="2800">
                <a:solidFill>
                  <a:srgbClr val="FF8585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b="1" lang="en-US" sz="2800">
                <a:solidFill>
                  <a:srgbClr val="FF8585"/>
                </a:solidFill>
                <a:latin typeface="Calibri"/>
                <a:ea typeface="Calibri"/>
                <a:cs typeface="Calibri"/>
                <a:sym typeface="Calibri"/>
              </a:rPr>
              <a:t>Deaths</a:t>
            </a: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8538962" y="4163691"/>
            <a:ext cx="332261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Huge financial losses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5F7FC"/>
            </a:gs>
            <a:gs pos="74000">
              <a:srgbClr val="A9BEE4"/>
            </a:gs>
            <a:gs pos="83000">
              <a:srgbClr val="A9BEE4"/>
            </a:gs>
            <a:gs pos="100000">
              <a:srgbClr val="C5D3ED"/>
            </a:gs>
          </a:gsLst>
          <a:lin ang="5400000" scaled="0"/>
        </a:gra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5"/>
          <p:cNvGrpSpPr/>
          <p:nvPr/>
        </p:nvGrpSpPr>
        <p:grpSpPr>
          <a:xfrm>
            <a:off x="-6324596" y="-245313"/>
            <a:ext cx="18319293" cy="7634510"/>
            <a:chOff x="-6372604" y="-981053"/>
            <a:chExt cx="18319293" cy="7634510"/>
          </a:xfrm>
        </p:grpSpPr>
        <p:sp>
          <p:nvSpPr>
            <p:cNvPr id="138" name="Google Shape;138;p15"/>
            <p:cNvSpPr/>
            <p:nvPr/>
          </p:nvSpPr>
          <p:spPr>
            <a:xfrm>
              <a:off x="-6372604" y="-981053"/>
              <a:ext cx="7634510" cy="7634510"/>
            </a:xfrm>
            <a:prstGeom prst="blockArc">
              <a:avLst>
                <a:gd fmla="val 18900000" name="adj1"/>
                <a:gd fmla="val 2700000" name="adj2"/>
                <a:gd fmla="val 283" name="adj3"/>
              </a:avLst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826469" y="384050"/>
              <a:ext cx="11120220" cy="1500861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 cap="flat" cmpd="sng" w="381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5"/>
            <p:cNvSpPr txBox="1"/>
            <p:nvPr/>
          </p:nvSpPr>
          <p:spPr>
            <a:xfrm>
              <a:off x="899735" y="457316"/>
              <a:ext cx="10973688" cy="1354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00475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The current opioid epidemic is the deadliest drug crisis in American history. Overdoses, fueled by opioids, are the leading cause of death for Americans under 50 years old — </a:t>
              </a:r>
              <a:r>
                <a:rPr b="1"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killing roughly 64,000 people last year</a:t>
              </a: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, more than guns or car accidents, and doing so at a pace faster than the H.I.V. epidemic did at its peak. </a:t>
              </a:r>
              <a:b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(New York Times, Oct. 26, 2017)</a:t>
              </a: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39139" y="374619"/>
              <a:ext cx="1574659" cy="1519722"/>
            </a:xfrm>
            <a:prstGeom prst="ellipse">
              <a:avLst/>
            </a:prstGeom>
            <a:solidFill>
              <a:schemeClr val="lt1"/>
            </a:solidFill>
            <a:ln cap="flat" cmpd="sng" w="38100">
              <a:solidFill>
                <a:srgbClr val="2F549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238853" y="2268961"/>
              <a:ext cx="10707836" cy="1134480"/>
            </a:xfrm>
            <a:prstGeom prst="roundRect">
              <a:avLst>
                <a:gd fmla="val 16667" name="adj"/>
              </a:avLst>
            </a:prstGeom>
            <a:solidFill>
              <a:srgbClr val="0070C0"/>
            </a:solidFill>
            <a:ln cap="flat" cmpd="sng" w="381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5"/>
            <p:cNvSpPr txBox="1"/>
            <p:nvPr/>
          </p:nvSpPr>
          <p:spPr>
            <a:xfrm>
              <a:off x="1294234" y="2324342"/>
              <a:ext cx="10597074" cy="10237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00475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Last year 214,881,622 Opioid prescription were given to patient in the US. 61,862,364 patient received at least one Opioid prescription.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323256" y="2023757"/>
              <a:ext cx="1595703" cy="1605800"/>
            </a:xfrm>
            <a:prstGeom prst="ellipse">
              <a:avLst/>
            </a:prstGeom>
            <a:solidFill>
              <a:schemeClr val="lt1"/>
            </a:solidFill>
            <a:ln cap="flat" cmpd="sng" w="38100">
              <a:solidFill>
                <a:srgbClr val="0070C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826469" y="3970682"/>
              <a:ext cx="11120220" cy="1134480"/>
            </a:xfrm>
            <a:prstGeom prst="roundRect">
              <a:avLst>
                <a:gd fmla="val 16667" name="adj"/>
              </a:avLst>
            </a:prstGeom>
            <a:solidFill>
              <a:srgbClr val="8DA9DB"/>
            </a:solidFill>
            <a:ln cap="flat" cmpd="sng" w="381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5"/>
            <p:cNvSpPr txBox="1"/>
            <p:nvPr/>
          </p:nvSpPr>
          <p:spPr>
            <a:xfrm>
              <a:off x="881850" y="4026063"/>
              <a:ext cx="11009458" cy="10237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00475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b="0"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 October 2017, the Opioid Crisis in the U.S was declared a “national health emergency”</a:t>
              </a:r>
              <a:endParaRPr b="1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12249" y="3807984"/>
              <a:ext cx="1428438" cy="1459878"/>
            </a:xfrm>
            <a:prstGeom prst="ellipse">
              <a:avLst/>
            </a:prstGeom>
            <a:solidFill>
              <a:schemeClr val="lt1"/>
            </a:solidFill>
            <a:ln cap="flat" cmpd="sng" w="38100">
              <a:solidFill>
                <a:srgbClr val="8DA9D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8" name="Google Shape;14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1414" y="1508290"/>
            <a:ext cx="1180006" cy="742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2256" y="4783971"/>
            <a:ext cx="915116" cy="915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8038" y="2973959"/>
            <a:ext cx="1158582" cy="11585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Google Shape;151;p15"/>
          <p:cNvGrpSpPr/>
          <p:nvPr/>
        </p:nvGrpSpPr>
        <p:grpSpPr>
          <a:xfrm>
            <a:off x="0" y="6211501"/>
            <a:ext cx="12206511" cy="741590"/>
            <a:chOff x="0" y="6211501"/>
            <a:chExt cx="12206511" cy="741590"/>
          </a:xfrm>
        </p:grpSpPr>
        <p:sp>
          <p:nvSpPr>
            <p:cNvPr id="152" name="Google Shape;152;p15"/>
            <p:cNvSpPr/>
            <p:nvPr/>
          </p:nvSpPr>
          <p:spPr>
            <a:xfrm>
              <a:off x="0" y="6211501"/>
              <a:ext cx="12206511" cy="662161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2394025" y="6583759"/>
              <a:ext cx="317021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®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4" name="Google Shape;154;p15"/>
          <p:cNvSpPr/>
          <p:nvPr/>
        </p:nvSpPr>
        <p:spPr>
          <a:xfrm>
            <a:off x="5610388" y="6342156"/>
            <a:ext cx="6696164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Personalised Pain Management System -  </a:t>
            </a:r>
            <a:r>
              <a:rPr lang="en-US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www.docomed.com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15"/>
          <p:cNvPicPr preferRelativeResize="0"/>
          <p:nvPr/>
        </p:nvPicPr>
        <p:blipFill rotWithShape="1">
          <a:blip r:embed="rId7">
            <a:alphaModFix/>
          </a:blip>
          <a:srcRect b="38953" l="0" r="379" t="0"/>
          <a:stretch/>
        </p:blipFill>
        <p:spPr>
          <a:xfrm>
            <a:off x="104571" y="6297811"/>
            <a:ext cx="2371761" cy="50038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5"/>
          <p:cNvSpPr txBox="1"/>
          <p:nvPr/>
        </p:nvSpPr>
        <p:spPr>
          <a:xfrm>
            <a:off x="156155" y="149371"/>
            <a:ext cx="8337396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8DA9DB"/>
                </a:solidFill>
                <a:latin typeface="Calibri"/>
                <a:ea typeface="Calibri"/>
                <a:cs typeface="Calibri"/>
                <a:sym typeface="Calibri"/>
              </a:rPr>
              <a:t>THE OPIOIDS </a:t>
            </a:r>
            <a:r>
              <a:rPr b="1" lang="en-US" sz="480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CRISIS IN THE US</a:t>
            </a:r>
            <a:endParaRPr b="1" sz="4800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5F7FC"/>
            </a:gs>
            <a:gs pos="74000">
              <a:srgbClr val="A9BEE4"/>
            </a:gs>
            <a:gs pos="83000">
              <a:srgbClr val="A9BEE4"/>
            </a:gs>
            <a:gs pos="100000">
              <a:srgbClr val="C5D3ED"/>
            </a:gs>
          </a:gsLst>
          <a:lin ang="5400000" scaled="0"/>
        </a:gra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8059" y="784393"/>
            <a:ext cx="7747569" cy="569408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6"/>
          <p:cNvSpPr/>
          <p:nvPr/>
        </p:nvSpPr>
        <p:spPr>
          <a:xfrm>
            <a:off x="6080352" y="3395998"/>
            <a:ext cx="2425003" cy="475677"/>
          </a:xfrm>
          <a:prstGeom prst="parallelogram">
            <a:avLst>
              <a:gd fmla="val 222143" name="adj"/>
            </a:avLst>
          </a:prstGeom>
          <a:solidFill>
            <a:srgbClr val="29498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6"/>
          <p:cNvSpPr/>
          <p:nvPr/>
        </p:nvSpPr>
        <p:spPr>
          <a:xfrm>
            <a:off x="6093727" y="3823891"/>
            <a:ext cx="2429592" cy="855785"/>
          </a:xfrm>
          <a:prstGeom prst="rect">
            <a:avLst/>
          </a:prstGeom>
          <a:solidFill>
            <a:srgbClr val="29498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4" name="Google Shape;164;p16"/>
          <p:cNvGrpSpPr/>
          <p:nvPr/>
        </p:nvGrpSpPr>
        <p:grpSpPr>
          <a:xfrm>
            <a:off x="0" y="6211501"/>
            <a:ext cx="12206511" cy="741590"/>
            <a:chOff x="0" y="6211501"/>
            <a:chExt cx="12206511" cy="741590"/>
          </a:xfrm>
        </p:grpSpPr>
        <p:sp>
          <p:nvSpPr>
            <p:cNvPr id="165" name="Google Shape;165;p16"/>
            <p:cNvSpPr/>
            <p:nvPr/>
          </p:nvSpPr>
          <p:spPr>
            <a:xfrm>
              <a:off x="0" y="6211501"/>
              <a:ext cx="12206511" cy="662161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2394025" y="6583759"/>
              <a:ext cx="317021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®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7" name="Google Shape;167;p16"/>
          <p:cNvSpPr/>
          <p:nvPr/>
        </p:nvSpPr>
        <p:spPr>
          <a:xfrm>
            <a:off x="5610388" y="6342156"/>
            <a:ext cx="6696164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Personalised Pain Management System -  </a:t>
            </a:r>
            <a:r>
              <a:rPr lang="en-US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www.docomed.com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6"/>
          <p:cNvSpPr txBox="1"/>
          <p:nvPr/>
        </p:nvSpPr>
        <p:spPr>
          <a:xfrm>
            <a:off x="8902937" y="3628124"/>
            <a:ext cx="3874708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Deaths attributed to </a:t>
            </a:r>
            <a:r>
              <a:rPr b="1" lang="en-US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overdosing</a:t>
            </a:r>
            <a:r>
              <a:rPr lang="en-US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on commonly prescribed opioids</a:t>
            </a:r>
            <a:endParaRPr/>
          </a:p>
        </p:txBody>
      </p:sp>
      <p:sp>
        <p:nvSpPr>
          <p:cNvPr id="169" name="Google Shape;169;p16"/>
          <p:cNvSpPr txBox="1"/>
          <p:nvPr/>
        </p:nvSpPr>
        <p:spPr>
          <a:xfrm>
            <a:off x="8482888" y="2559279"/>
            <a:ext cx="3688857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People misused prescription opioids for the first time</a:t>
            </a:r>
            <a:endParaRPr/>
          </a:p>
        </p:txBody>
      </p:sp>
      <p:sp>
        <p:nvSpPr>
          <p:cNvPr id="170" name="Google Shape;170;p16"/>
          <p:cNvSpPr txBox="1"/>
          <p:nvPr/>
        </p:nvSpPr>
        <p:spPr>
          <a:xfrm>
            <a:off x="9247459" y="1530714"/>
            <a:ext cx="310271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Opioids prescription</a:t>
            </a:r>
            <a:endParaRPr/>
          </a:p>
        </p:txBody>
      </p:sp>
      <p:pic>
        <p:nvPicPr>
          <p:cNvPr id="171" name="Google Shape;171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72009" y="125241"/>
            <a:ext cx="2724492" cy="1302366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6"/>
          <p:cNvSpPr txBox="1"/>
          <p:nvPr/>
        </p:nvSpPr>
        <p:spPr>
          <a:xfrm>
            <a:off x="156155" y="149371"/>
            <a:ext cx="8337396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8DA9DB"/>
                </a:solidFill>
                <a:latin typeface="Calibri"/>
                <a:ea typeface="Calibri"/>
                <a:cs typeface="Calibri"/>
                <a:sym typeface="Calibri"/>
              </a:rPr>
              <a:t>THE OPIOIDS </a:t>
            </a:r>
            <a:r>
              <a:rPr b="1" lang="en-US" sz="480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CRISIS IN THE US</a:t>
            </a:r>
            <a:endParaRPr b="1" sz="4800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6"/>
          <p:cNvSpPr/>
          <p:nvPr/>
        </p:nvSpPr>
        <p:spPr>
          <a:xfrm>
            <a:off x="9454450" y="5251595"/>
            <a:ext cx="234205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587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In economic cost</a:t>
            </a:r>
            <a:endParaRPr/>
          </a:p>
        </p:txBody>
      </p:sp>
      <p:pic>
        <p:nvPicPr>
          <p:cNvPr id="174" name="Google Shape;174;p16"/>
          <p:cNvPicPr preferRelativeResize="0"/>
          <p:nvPr/>
        </p:nvPicPr>
        <p:blipFill rotWithShape="1">
          <a:blip r:embed="rId6">
            <a:alphaModFix/>
          </a:blip>
          <a:srcRect b="38953" l="0" r="379" t="0"/>
          <a:stretch/>
        </p:blipFill>
        <p:spPr>
          <a:xfrm>
            <a:off x="104571" y="6297811"/>
            <a:ext cx="2371761" cy="50038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6"/>
          <p:cNvSpPr/>
          <p:nvPr/>
        </p:nvSpPr>
        <p:spPr>
          <a:xfrm>
            <a:off x="6080352" y="2553556"/>
            <a:ext cx="2402536" cy="855785"/>
          </a:xfrm>
          <a:prstGeom prst="rect">
            <a:avLst/>
          </a:prstGeom>
          <a:solidFill>
            <a:srgbClr val="1864B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6"/>
          <p:cNvSpPr/>
          <p:nvPr/>
        </p:nvSpPr>
        <p:spPr>
          <a:xfrm>
            <a:off x="6381945" y="2681499"/>
            <a:ext cx="196330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2.1 million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6"/>
          <p:cNvSpPr/>
          <p:nvPr/>
        </p:nvSpPr>
        <p:spPr>
          <a:xfrm>
            <a:off x="6093727" y="2152858"/>
            <a:ext cx="3062562" cy="410308"/>
          </a:xfrm>
          <a:prstGeom prst="parallelogram">
            <a:avLst>
              <a:gd fmla="val 222143" name="adj"/>
            </a:avLst>
          </a:prstGeom>
          <a:solidFill>
            <a:srgbClr val="1864B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6"/>
          <p:cNvSpPr/>
          <p:nvPr/>
        </p:nvSpPr>
        <p:spPr>
          <a:xfrm>
            <a:off x="6753754" y="1311677"/>
            <a:ext cx="2402535" cy="855785"/>
          </a:xfrm>
          <a:prstGeom prst="rect">
            <a:avLst/>
          </a:prstGeom>
          <a:solidFill>
            <a:srgbClr val="3488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6"/>
          <p:cNvSpPr/>
          <p:nvPr/>
        </p:nvSpPr>
        <p:spPr>
          <a:xfrm>
            <a:off x="6931322" y="1434894"/>
            <a:ext cx="235769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214 million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6"/>
          <p:cNvSpPr/>
          <p:nvPr/>
        </p:nvSpPr>
        <p:spPr>
          <a:xfrm>
            <a:off x="6900842" y="3903243"/>
            <a:ext cx="133057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15,281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6"/>
          <p:cNvSpPr/>
          <p:nvPr/>
        </p:nvSpPr>
        <p:spPr>
          <a:xfrm>
            <a:off x="6702017" y="4646865"/>
            <a:ext cx="1834677" cy="424608"/>
          </a:xfrm>
          <a:prstGeom prst="parallelogram">
            <a:avLst>
              <a:gd fmla="val 222143" name="adj"/>
            </a:avLst>
          </a:prstGeom>
          <a:solidFill>
            <a:srgbClr val="1F38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6"/>
          <p:cNvSpPr/>
          <p:nvPr/>
        </p:nvSpPr>
        <p:spPr>
          <a:xfrm>
            <a:off x="6702017" y="5042385"/>
            <a:ext cx="2490723" cy="8608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78 billion $</a:t>
            </a:r>
            <a:endParaRPr b="1" baseline="30000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6"/>
          <p:cNvSpPr/>
          <p:nvPr/>
        </p:nvSpPr>
        <p:spPr>
          <a:xfrm>
            <a:off x="450602" y="5385745"/>
            <a:ext cx="5358774" cy="584979"/>
          </a:xfrm>
          <a:prstGeom prst="rect">
            <a:avLst/>
          </a:prstGeom>
          <a:solidFill>
            <a:srgbClr val="A8D08C"/>
          </a:solidFill>
          <a:ln>
            <a:noFill/>
          </a:ln>
          <a:effectLst>
            <a:outerShdw blurRad="127000" algn="ctr" dir="2700000" dist="38100">
              <a:srgbClr val="000000">
                <a:alpha val="4470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Annual available market – $ 2.6 Billion</a:t>
            </a:r>
            <a:r>
              <a:rPr b="1" lang="en-US" sz="2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baseline="30000" sz="24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5F7FC"/>
            </a:gs>
            <a:gs pos="74000">
              <a:srgbClr val="A9BEE4"/>
            </a:gs>
            <a:gs pos="83000">
              <a:srgbClr val="A9BEE4"/>
            </a:gs>
            <a:gs pos="100000">
              <a:srgbClr val="C5D3ED"/>
            </a:gs>
          </a:gsLst>
          <a:lin ang="5400000" scaled="0"/>
        </a:gra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17"/>
          <p:cNvGrpSpPr/>
          <p:nvPr/>
        </p:nvGrpSpPr>
        <p:grpSpPr>
          <a:xfrm>
            <a:off x="9701760" y="-319599"/>
            <a:ext cx="3371841" cy="4820371"/>
            <a:chOff x="-159315" y="1069212"/>
            <a:chExt cx="3371841" cy="4820371"/>
          </a:xfrm>
        </p:grpSpPr>
        <p:grpSp>
          <p:nvGrpSpPr>
            <p:cNvPr id="189" name="Google Shape;189;p17"/>
            <p:cNvGrpSpPr/>
            <p:nvPr/>
          </p:nvGrpSpPr>
          <p:grpSpPr>
            <a:xfrm>
              <a:off x="233627" y="1069212"/>
              <a:ext cx="2978898" cy="4820371"/>
              <a:chOff x="1820863" y="876301"/>
              <a:chExt cx="3744913" cy="5559426"/>
            </a:xfrm>
          </p:grpSpPr>
          <p:grpSp>
            <p:nvGrpSpPr>
              <p:cNvPr id="190" name="Google Shape;190;p17"/>
              <p:cNvGrpSpPr/>
              <p:nvPr/>
            </p:nvGrpSpPr>
            <p:grpSpPr>
              <a:xfrm>
                <a:off x="1820863" y="876301"/>
                <a:ext cx="3744913" cy="5559426"/>
                <a:chOff x="1147" y="552"/>
                <a:chExt cx="2359" cy="3502"/>
              </a:xfrm>
            </p:grpSpPr>
            <p:sp>
              <p:nvSpPr>
                <p:cNvPr id="191" name="Google Shape;191;p17"/>
                <p:cNvSpPr/>
                <p:nvPr/>
              </p:nvSpPr>
              <p:spPr>
                <a:xfrm>
                  <a:off x="1264" y="890"/>
                  <a:ext cx="2125" cy="2821"/>
                </a:xfrm>
                <a:custGeom>
                  <a:rect b="b" l="l" r="r" t="t"/>
                  <a:pathLst>
                    <a:path extrusionOk="0" h="1828" w="1376">
                      <a:moveTo>
                        <a:pt x="4" y="0"/>
                      </a:moveTo>
                      <a:cubicBezTo>
                        <a:pt x="1372" y="0"/>
                        <a:pt x="1372" y="0"/>
                        <a:pt x="1372" y="0"/>
                      </a:cubicBezTo>
                      <a:cubicBezTo>
                        <a:pt x="1374" y="0"/>
                        <a:pt x="1376" y="2"/>
                        <a:pt x="1376" y="4"/>
                      </a:cubicBezTo>
                      <a:cubicBezTo>
                        <a:pt x="1376" y="1824"/>
                        <a:pt x="1376" y="1824"/>
                        <a:pt x="1376" y="1824"/>
                      </a:cubicBezTo>
                      <a:cubicBezTo>
                        <a:pt x="1376" y="1826"/>
                        <a:pt x="1374" y="1828"/>
                        <a:pt x="1372" y="1828"/>
                      </a:cubicBezTo>
                      <a:cubicBezTo>
                        <a:pt x="4" y="1828"/>
                        <a:pt x="4" y="1828"/>
                        <a:pt x="4" y="1828"/>
                      </a:cubicBezTo>
                      <a:cubicBezTo>
                        <a:pt x="2" y="1828"/>
                        <a:pt x="0" y="1826"/>
                        <a:pt x="0" y="182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"/>
                        <a:pt x="2" y="0"/>
                        <a:pt x="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2" name="Google Shape;192;p17"/>
                <p:cNvSpPr/>
                <p:nvPr/>
              </p:nvSpPr>
              <p:spPr>
                <a:xfrm>
                  <a:off x="2238" y="3797"/>
                  <a:ext cx="176" cy="175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3" name="Google Shape;193;p17"/>
                <p:cNvSpPr/>
                <p:nvPr/>
              </p:nvSpPr>
              <p:spPr>
                <a:xfrm>
                  <a:off x="2305" y="717"/>
                  <a:ext cx="43" cy="43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4" name="Google Shape;194;p17"/>
                <p:cNvSpPr/>
                <p:nvPr/>
              </p:nvSpPr>
              <p:spPr>
                <a:xfrm>
                  <a:off x="1147" y="552"/>
                  <a:ext cx="2359" cy="3502"/>
                </a:xfrm>
                <a:custGeom>
                  <a:rect b="b" l="l" r="r" t="t"/>
                  <a:pathLst>
                    <a:path extrusionOk="0" h="2269" w="1528">
                      <a:moveTo>
                        <a:pt x="112" y="0"/>
                      </a:moveTo>
                      <a:cubicBezTo>
                        <a:pt x="1416" y="0"/>
                        <a:pt x="1416" y="0"/>
                        <a:pt x="1416" y="0"/>
                      </a:cubicBezTo>
                      <a:cubicBezTo>
                        <a:pt x="1477" y="0"/>
                        <a:pt x="1528" y="50"/>
                        <a:pt x="1528" y="112"/>
                      </a:cubicBezTo>
                      <a:cubicBezTo>
                        <a:pt x="1528" y="2157"/>
                        <a:pt x="1528" y="2157"/>
                        <a:pt x="1528" y="2157"/>
                      </a:cubicBezTo>
                      <a:cubicBezTo>
                        <a:pt x="1528" y="2218"/>
                        <a:pt x="1477" y="2269"/>
                        <a:pt x="1416" y="2269"/>
                      </a:cubicBezTo>
                      <a:cubicBezTo>
                        <a:pt x="112" y="2269"/>
                        <a:pt x="112" y="2269"/>
                        <a:pt x="112" y="2269"/>
                      </a:cubicBezTo>
                      <a:cubicBezTo>
                        <a:pt x="50" y="2269"/>
                        <a:pt x="0" y="2218"/>
                        <a:pt x="0" y="2157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0" y="50"/>
                        <a:pt x="50" y="0"/>
                        <a:pt x="112" y="0"/>
                      </a:cubicBezTo>
                      <a:close/>
                    </a:path>
                  </a:pathLst>
                </a:custGeom>
                <a:solidFill>
                  <a:srgbClr val="262626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95" name="Google Shape;195;p17"/>
              <p:cNvGrpSpPr/>
              <p:nvPr/>
            </p:nvGrpSpPr>
            <p:grpSpPr>
              <a:xfrm>
                <a:off x="2006602" y="1412876"/>
                <a:ext cx="3373437" cy="4478338"/>
                <a:chOff x="2006601" y="1412875"/>
                <a:chExt cx="3373438" cy="4359465"/>
              </a:xfrm>
            </p:grpSpPr>
            <p:sp>
              <p:nvSpPr>
                <p:cNvPr id="196" name="Google Shape;196;p17"/>
                <p:cNvSpPr/>
                <p:nvPr/>
              </p:nvSpPr>
              <p:spPr>
                <a:xfrm>
                  <a:off x="2006601" y="4319185"/>
                  <a:ext cx="3373438" cy="1453155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400">
                      <a:solidFill>
                        <a:srgbClr val="3F3F3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Personalized pain management system</a:t>
                  </a:r>
                  <a:endParaRPr/>
                </a:p>
              </p:txBody>
            </p:sp>
            <p:sp>
              <p:nvSpPr>
                <p:cNvPr id="197" name="Google Shape;197;p17"/>
                <p:cNvSpPr/>
                <p:nvPr/>
              </p:nvSpPr>
              <p:spPr>
                <a:xfrm>
                  <a:off x="2006601" y="1412875"/>
                  <a:ext cx="3373438" cy="145315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8" name="Google Shape;198;p17"/>
                <p:cNvSpPr/>
                <p:nvPr/>
              </p:nvSpPr>
              <p:spPr>
                <a:xfrm>
                  <a:off x="2006601" y="2866030"/>
                  <a:ext cx="3373438" cy="1453155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pic>
            <p:nvPicPr>
              <p:cNvPr id="199" name="Google Shape;199;p1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2006602" y="1468438"/>
                <a:ext cx="3373437" cy="143721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0" name="Google Shape;200;p17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2108911" y="2905653"/>
                <a:ext cx="3100552" cy="149150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01" name="Google Shape;201;p17"/>
            <p:cNvPicPr preferRelativeResize="0"/>
            <p:nvPr/>
          </p:nvPicPr>
          <p:blipFill rotWithShape="1">
            <a:blip r:embed="rId5">
              <a:alphaModFix/>
            </a:blip>
            <a:srcRect b="38953" l="0" r="379" t="0"/>
            <a:stretch/>
          </p:blipFill>
          <p:spPr>
            <a:xfrm rot="423931">
              <a:off x="-145217" y="2145705"/>
              <a:ext cx="1536039" cy="32406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2" name="Google Shape;202;p17"/>
          <p:cNvSpPr/>
          <p:nvPr/>
        </p:nvSpPr>
        <p:spPr>
          <a:xfrm>
            <a:off x="-948" y="6182753"/>
            <a:ext cx="12206511" cy="662161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7"/>
          <p:cNvSpPr/>
          <p:nvPr/>
        </p:nvSpPr>
        <p:spPr>
          <a:xfrm>
            <a:off x="5610388" y="6342156"/>
            <a:ext cx="6696164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Personalised Pain Management System -  </a:t>
            </a:r>
            <a:r>
              <a:rPr lang="en-US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www.docomed.com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4" name="Google Shape;204;p17"/>
          <p:cNvPicPr preferRelativeResize="0"/>
          <p:nvPr/>
        </p:nvPicPr>
        <p:blipFill rotWithShape="1">
          <a:blip r:embed="rId5">
            <a:alphaModFix/>
          </a:blip>
          <a:srcRect b="38953" l="0" r="379" t="0"/>
          <a:stretch/>
        </p:blipFill>
        <p:spPr>
          <a:xfrm>
            <a:off x="94297" y="6277263"/>
            <a:ext cx="2371761" cy="50038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7"/>
          <p:cNvSpPr txBox="1"/>
          <p:nvPr/>
        </p:nvSpPr>
        <p:spPr>
          <a:xfrm>
            <a:off x="89649" y="116406"/>
            <a:ext cx="488560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8DA9DB"/>
                </a:solidFill>
                <a:latin typeface="Calibri"/>
                <a:ea typeface="Calibri"/>
                <a:cs typeface="Calibri"/>
                <a:sym typeface="Calibri"/>
              </a:rPr>
              <a:t>OUR </a:t>
            </a:r>
            <a:r>
              <a:rPr b="1" lang="en-US" sz="480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  <a:endParaRPr b="1" sz="4800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7"/>
          <p:cNvSpPr/>
          <p:nvPr/>
        </p:nvSpPr>
        <p:spPr>
          <a:xfrm>
            <a:off x="2394025" y="6536624"/>
            <a:ext cx="3170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®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7" name="Google Shape;207;p17"/>
          <p:cNvGrpSpPr/>
          <p:nvPr/>
        </p:nvGrpSpPr>
        <p:grpSpPr>
          <a:xfrm>
            <a:off x="5056526" y="3620163"/>
            <a:ext cx="1308640" cy="2207830"/>
            <a:chOff x="9798286" y="317879"/>
            <a:chExt cx="2116370" cy="3611553"/>
          </a:xfrm>
        </p:grpSpPr>
        <p:pic>
          <p:nvPicPr>
            <p:cNvPr id="208" name="Google Shape;208;p17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9798286" y="317879"/>
              <a:ext cx="2116370" cy="361155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9" name="Google Shape;209;p17"/>
            <p:cNvSpPr txBox="1"/>
            <p:nvPr/>
          </p:nvSpPr>
          <p:spPr>
            <a:xfrm>
              <a:off x="10211915" y="1337889"/>
              <a:ext cx="1182587" cy="9817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Percocet 5 ml Take now!</a:t>
              </a:r>
              <a:endPara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9999135" y="2566865"/>
              <a:ext cx="1600200" cy="454775"/>
            </a:xfrm>
            <a:prstGeom prst="ellipse">
              <a:avLst/>
            </a:prstGeom>
            <a:solidFill>
              <a:srgbClr val="12141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11" name="Google Shape;211;p17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0062803" y="2681496"/>
              <a:ext cx="249342" cy="2418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17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10349376" y="2673520"/>
              <a:ext cx="252952" cy="2355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3" name="Google Shape;213;p17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 flipH="1">
              <a:off x="10650282" y="2670182"/>
              <a:ext cx="253537" cy="2531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17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10950489" y="2680300"/>
              <a:ext cx="237566" cy="2430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17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11235452" y="2688921"/>
              <a:ext cx="249465" cy="22441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6" name="Google Shape;216;p17"/>
          <p:cNvGrpSpPr/>
          <p:nvPr/>
        </p:nvGrpSpPr>
        <p:grpSpPr>
          <a:xfrm>
            <a:off x="186432" y="947018"/>
            <a:ext cx="5617332" cy="2478980"/>
            <a:chOff x="3028471" y="3052410"/>
            <a:chExt cx="5617332" cy="2478980"/>
          </a:xfrm>
        </p:grpSpPr>
        <p:sp>
          <p:nvSpPr>
            <p:cNvPr id="217" name="Google Shape;217;p17"/>
            <p:cNvSpPr/>
            <p:nvPr/>
          </p:nvSpPr>
          <p:spPr>
            <a:xfrm>
              <a:off x="3082526" y="4969195"/>
              <a:ext cx="5186389" cy="562195"/>
            </a:xfrm>
            <a:custGeom>
              <a:rect b="b" l="l" r="r" t="t"/>
              <a:pathLst>
                <a:path extrusionOk="0" h="1078344" w="8772992">
                  <a:moveTo>
                    <a:pt x="0" y="0"/>
                  </a:moveTo>
                  <a:lnTo>
                    <a:pt x="7777910" y="0"/>
                  </a:lnTo>
                  <a:lnTo>
                    <a:pt x="7798081" y="0"/>
                  </a:lnTo>
                  <a:lnTo>
                    <a:pt x="8275451" y="0"/>
                  </a:lnTo>
                  <a:cubicBezTo>
                    <a:pt x="8550235" y="0"/>
                    <a:pt x="8772992" y="241396"/>
                    <a:pt x="8772992" y="539172"/>
                  </a:cubicBezTo>
                  <a:cubicBezTo>
                    <a:pt x="8772992" y="836948"/>
                    <a:pt x="8550235" y="1078344"/>
                    <a:pt x="8275451" y="1078344"/>
                  </a:cubicBezTo>
                  <a:lnTo>
                    <a:pt x="7777910" y="1078343"/>
                  </a:lnTo>
                  <a:lnTo>
                    <a:pt x="0" y="1078343"/>
                  </a:lnTo>
                  <a:close/>
                </a:path>
              </a:pathLst>
            </a:custGeom>
            <a:solidFill>
              <a:srgbClr val="8DA9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8" name="Google Shape;218;p17"/>
            <p:cNvGrpSpPr/>
            <p:nvPr/>
          </p:nvGrpSpPr>
          <p:grpSpPr>
            <a:xfrm>
              <a:off x="3028471" y="3052410"/>
              <a:ext cx="5617332" cy="2459509"/>
              <a:chOff x="3037666" y="3032912"/>
              <a:chExt cx="5617332" cy="2459509"/>
            </a:xfrm>
          </p:grpSpPr>
          <p:grpSp>
            <p:nvGrpSpPr>
              <p:cNvPr id="219" name="Google Shape;219;p17"/>
              <p:cNvGrpSpPr/>
              <p:nvPr/>
            </p:nvGrpSpPr>
            <p:grpSpPr>
              <a:xfrm>
                <a:off x="3037666" y="3032912"/>
                <a:ext cx="5075943" cy="539918"/>
                <a:chOff x="2997773" y="1456264"/>
                <a:chExt cx="5075943" cy="539918"/>
              </a:xfrm>
            </p:grpSpPr>
            <p:sp>
              <p:nvSpPr>
                <p:cNvPr id="220" name="Google Shape;220;p17"/>
                <p:cNvSpPr/>
                <p:nvPr/>
              </p:nvSpPr>
              <p:spPr>
                <a:xfrm>
                  <a:off x="2997773" y="1458810"/>
                  <a:ext cx="5075943" cy="537372"/>
                </a:xfrm>
                <a:custGeom>
                  <a:rect b="b" l="l" r="r" t="t"/>
                  <a:pathLst>
                    <a:path extrusionOk="0" h="1078344" w="7838423">
                      <a:moveTo>
                        <a:pt x="0" y="0"/>
                      </a:moveTo>
                      <a:lnTo>
                        <a:pt x="6843341" y="0"/>
                      </a:lnTo>
                      <a:lnTo>
                        <a:pt x="7112282" y="0"/>
                      </a:lnTo>
                      <a:lnTo>
                        <a:pt x="7340882" y="0"/>
                      </a:lnTo>
                      <a:cubicBezTo>
                        <a:pt x="7615666" y="0"/>
                        <a:pt x="7838423" y="241396"/>
                        <a:pt x="7838423" y="539172"/>
                      </a:cubicBezTo>
                      <a:cubicBezTo>
                        <a:pt x="7838423" y="836948"/>
                        <a:pt x="7615666" y="1078344"/>
                        <a:pt x="7340882" y="1078344"/>
                      </a:cubicBezTo>
                      <a:lnTo>
                        <a:pt x="6843341" y="1078343"/>
                      </a:lnTo>
                      <a:lnTo>
                        <a:pt x="0" y="1078343"/>
                      </a:lnTo>
                      <a:close/>
                    </a:path>
                  </a:pathLst>
                </a:custGeom>
                <a:solidFill>
                  <a:srgbClr val="1F386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" name="Google Shape;221;p17"/>
                <p:cNvSpPr txBox="1"/>
                <p:nvPr/>
              </p:nvSpPr>
              <p:spPr>
                <a:xfrm>
                  <a:off x="3001939" y="1456264"/>
                  <a:ext cx="4665166" cy="5232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800">
                      <a:solidFill>
                        <a:schemeClr val="lt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An application for the patient</a:t>
                  </a:r>
                  <a:endParaRPr/>
                </a:p>
              </p:txBody>
            </p:sp>
          </p:grpSp>
          <p:sp>
            <p:nvSpPr>
              <p:cNvPr id="222" name="Google Shape;222;p17"/>
              <p:cNvSpPr txBox="1"/>
              <p:nvPr/>
            </p:nvSpPr>
            <p:spPr>
              <a:xfrm>
                <a:off x="3082526" y="4325363"/>
                <a:ext cx="5572472" cy="523220"/>
              </a:xfrm>
              <a:prstGeom prst="rect">
                <a:avLst/>
              </a:prstGeom>
              <a:solidFill>
                <a:srgbClr val="5C84CC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A dedicated App for elderly patients</a:t>
                </a:r>
                <a:endParaRPr/>
              </a:p>
            </p:txBody>
          </p:sp>
          <p:sp>
            <p:nvSpPr>
              <p:cNvPr id="223" name="Google Shape;223;p17"/>
              <p:cNvSpPr txBox="1"/>
              <p:nvPr/>
            </p:nvSpPr>
            <p:spPr>
              <a:xfrm>
                <a:off x="3144829" y="4969201"/>
                <a:ext cx="4143830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A Cloud service data base</a:t>
                </a:r>
                <a:endParaRPr/>
              </a:p>
            </p:txBody>
          </p:sp>
          <p:grpSp>
            <p:nvGrpSpPr>
              <p:cNvPr id="224" name="Google Shape;224;p17"/>
              <p:cNvGrpSpPr/>
              <p:nvPr/>
            </p:nvGrpSpPr>
            <p:grpSpPr>
              <a:xfrm>
                <a:off x="3055395" y="3676295"/>
                <a:ext cx="4700841" cy="555653"/>
                <a:chOff x="3071489" y="2787367"/>
                <a:chExt cx="4700841" cy="555653"/>
              </a:xfrm>
            </p:grpSpPr>
            <p:sp>
              <p:nvSpPr>
                <p:cNvPr id="225" name="Google Shape;225;p17"/>
                <p:cNvSpPr/>
                <p:nvPr/>
              </p:nvSpPr>
              <p:spPr>
                <a:xfrm>
                  <a:off x="3071489" y="2797281"/>
                  <a:ext cx="4700841" cy="545739"/>
                </a:xfrm>
                <a:custGeom>
                  <a:rect b="b" l="l" r="r" t="t"/>
                  <a:pathLst>
                    <a:path extrusionOk="0" h="1078344" w="7623269">
                      <a:moveTo>
                        <a:pt x="6628187" y="0"/>
                      </a:moveTo>
                      <a:lnTo>
                        <a:pt x="7125728" y="0"/>
                      </a:lnTo>
                      <a:cubicBezTo>
                        <a:pt x="7400512" y="0"/>
                        <a:pt x="7623269" y="241396"/>
                        <a:pt x="7623269" y="539172"/>
                      </a:cubicBezTo>
                      <a:cubicBezTo>
                        <a:pt x="7623269" y="836948"/>
                        <a:pt x="7400512" y="1078344"/>
                        <a:pt x="7125728" y="1078344"/>
                      </a:cubicBezTo>
                      <a:lnTo>
                        <a:pt x="6628187" y="1078343"/>
                      </a:lnTo>
                      <a:lnTo>
                        <a:pt x="6628187" y="1078344"/>
                      </a:lnTo>
                      <a:lnTo>
                        <a:pt x="0" y="1078344"/>
                      </a:lnTo>
                      <a:lnTo>
                        <a:pt x="0" y="1"/>
                      </a:lnTo>
                      <a:lnTo>
                        <a:pt x="6628187" y="1"/>
                      </a:lnTo>
                      <a:close/>
                    </a:path>
                  </a:pathLst>
                </a:custGeom>
                <a:solidFill>
                  <a:srgbClr val="2F5496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6" name="Google Shape;226;p17"/>
                <p:cNvSpPr txBox="1"/>
                <p:nvPr/>
              </p:nvSpPr>
              <p:spPr>
                <a:xfrm>
                  <a:off x="3108044" y="2787367"/>
                  <a:ext cx="4376838" cy="53086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800">
                      <a:solidFill>
                        <a:schemeClr val="lt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An application for the doctor</a:t>
                  </a:r>
                  <a:endParaRPr/>
                </a:p>
              </p:txBody>
            </p:sp>
          </p:grpSp>
        </p:grpSp>
      </p:grpSp>
      <p:grpSp>
        <p:nvGrpSpPr>
          <p:cNvPr id="227" name="Google Shape;227;p17"/>
          <p:cNvGrpSpPr/>
          <p:nvPr/>
        </p:nvGrpSpPr>
        <p:grpSpPr>
          <a:xfrm>
            <a:off x="4900505" y="838350"/>
            <a:ext cx="785260" cy="735654"/>
            <a:chOff x="7645276" y="1199687"/>
            <a:chExt cx="1173943" cy="1083336"/>
          </a:xfrm>
        </p:grpSpPr>
        <p:sp>
          <p:nvSpPr>
            <p:cNvPr id="228" name="Google Shape;228;p17"/>
            <p:cNvSpPr/>
            <p:nvPr/>
          </p:nvSpPr>
          <p:spPr>
            <a:xfrm>
              <a:off x="7645276" y="1199687"/>
              <a:ext cx="1173943" cy="108333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29" name="Google Shape;229;p17"/>
            <p:cNvPicPr preferRelativeResize="0"/>
            <p:nvPr/>
          </p:nvPicPr>
          <p:blipFill rotWithShape="1">
            <a:blip r:embed="rId13">
              <a:alphaModFix/>
            </a:blip>
            <a:srcRect b="0" l="0" r="0" t="0"/>
            <a:stretch/>
          </p:blipFill>
          <p:spPr>
            <a:xfrm>
              <a:off x="7822507" y="1240108"/>
              <a:ext cx="892816" cy="89281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0" name="Google Shape;230;p17"/>
          <p:cNvGrpSpPr/>
          <p:nvPr/>
        </p:nvGrpSpPr>
        <p:grpSpPr>
          <a:xfrm>
            <a:off x="4617554" y="1499525"/>
            <a:ext cx="628184" cy="643262"/>
            <a:chOff x="8508532" y="813546"/>
            <a:chExt cx="1173943" cy="1083336"/>
          </a:xfrm>
        </p:grpSpPr>
        <p:sp>
          <p:nvSpPr>
            <p:cNvPr id="231" name="Google Shape;231;p17"/>
            <p:cNvSpPr/>
            <p:nvPr/>
          </p:nvSpPr>
          <p:spPr>
            <a:xfrm>
              <a:off x="8508532" y="813546"/>
              <a:ext cx="1173943" cy="108333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32" name="Google Shape;232;p17"/>
            <p:cNvGrpSpPr/>
            <p:nvPr/>
          </p:nvGrpSpPr>
          <p:grpSpPr>
            <a:xfrm>
              <a:off x="8618726" y="1023044"/>
              <a:ext cx="941566" cy="620440"/>
              <a:chOff x="0" y="1024"/>
              <a:chExt cx="475" cy="313"/>
            </a:xfrm>
          </p:grpSpPr>
          <p:sp>
            <p:nvSpPr>
              <p:cNvPr id="233" name="Google Shape;233;p17"/>
              <p:cNvSpPr/>
              <p:nvPr/>
            </p:nvSpPr>
            <p:spPr>
              <a:xfrm>
                <a:off x="150" y="1228"/>
                <a:ext cx="217" cy="63"/>
              </a:xfrm>
              <a:custGeom>
                <a:rect b="b" l="l" r="r" t="t"/>
                <a:pathLst>
                  <a:path extrusionOk="0" h="442" w="1518">
                    <a:moveTo>
                      <a:pt x="0" y="0"/>
                    </a:moveTo>
                    <a:lnTo>
                      <a:pt x="1518" y="0"/>
                    </a:lnTo>
                    <a:lnTo>
                      <a:pt x="1518" y="246"/>
                    </a:lnTo>
                    <a:lnTo>
                      <a:pt x="917" y="246"/>
                    </a:lnTo>
                    <a:lnTo>
                      <a:pt x="917" y="353"/>
                    </a:lnTo>
                    <a:lnTo>
                      <a:pt x="1457" y="353"/>
                    </a:lnTo>
                    <a:lnTo>
                      <a:pt x="1457" y="442"/>
                    </a:lnTo>
                    <a:lnTo>
                      <a:pt x="0" y="442"/>
                    </a:lnTo>
                    <a:lnTo>
                      <a:pt x="0" y="353"/>
                    </a:lnTo>
                    <a:lnTo>
                      <a:pt x="463" y="353"/>
                    </a:lnTo>
                    <a:lnTo>
                      <a:pt x="463" y="246"/>
                    </a:lnTo>
                    <a:lnTo>
                      <a:pt x="0" y="2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>
                <a:off x="65" y="1024"/>
                <a:ext cx="370" cy="155"/>
              </a:xfrm>
              <a:custGeom>
                <a:rect b="b" l="l" r="r" t="t"/>
                <a:pathLst>
                  <a:path extrusionOk="0" h="1079" w="2587">
                    <a:moveTo>
                      <a:pt x="0" y="0"/>
                    </a:moveTo>
                    <a:lnTo>
                      <a:pt x="2587" y="0"/>
                    </a:lnTo>
                    <a:lnTo>
                      <a:pt x="2587" y="1079"/>
                    </a:lnTo>
                    <a:lnTo>
                      <a:pt x="2398" y="1079"/>
                    </a:lnTo>
                    <a:lnTo>
                      <a:pt x="2398" y="190"/>
                    </a:lnTo>
                    <a:lnTo>
                      <a:pt x="188" y="190"/>
                    </a:lnTo>
                    <a:lnTo>
                      <a:pt x="188" y="595"/>
                    </a:lnTo>
                    <a:lnTo>
                      <a:pt x="0" y="5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>
                <a:off x="0" y="1118"/>
                <a:ext cx="141" cy="213"/>
              </a:xfrm>
              <a:custGeom>
                <a:rect b="b" l="l" r="r" t="t"/>
                <a:pathLst>
                  <a:path extrusionOk="0" h="1491" w="988">
                    <a:moveTo>
                      <a:pt x="515" y="1320"/>
                    </a:moveTo>
                    <a:lnTo>
                      <a:pt x="500" y="1323"/>
                    </a:lnTo>
                    <a:lnTo>
                      <a:pt x="487" y="1330"/>
                    </a:lnTo>
                    <a:lnTo>
                      <a:pt x="476" y="1340"/>
                    </a:lnTo>
                    <a:lnTo>
                      <a:pt x="470" y="1354"/>
                    </a:lnTo>
                    <a:lnTo>
                      <a:pt x="467" y="1368"/>
                    </a:lnTo>
                    <a:lnTo>
                      <a:pt x="470" y="1384"/>
                    </a:lnTo>
                    <a:lnTo>
                      <a:pt x="476" y="1396"/>
                    </a:lnTo>
                    <a:lnTo>
                      <a:pt x="487" y="1406"/>
                    </a:lnTo>
                    <a:lnTo>
                      <a:pt x="500" y="1414"/>
                    </a:lnTo>
                    <a:lnTo>
                      <a:pt x="515" y="1416"/>
                    </a:lnTo>
                    <a:lnTo>
                      <a:pt x="530" y="1414"/>
                    </a:lnTo>
                    <a:lnTo>
                      <a:pt x="543" y="1407"/>
                    </a:lnTo>
                    <a:lnTo>
                      <a:pt x="554" y="1397"/>
                    </a:lnTo>
                    <a:lnTo>
                      <a:pt x="560" y="1384"/>
                    </a:lnTo>
                    <a:lnTo>
                      <a:pt x="563" y="1368"/>
                    </a:lnTo>
                    <a:lnTo>
                      <a:pt x="560" y="1354"/>
                    </a:lnTo>
                    <a:lnTo>
                      <a:pt x="554" y="1340"/>
                    </a:lnTo>
                    <a:lnTo>
                      <a:pt x="543" y="1330"/>
                    </a:lnTo>
                    <a:lnTo>
                      <a:pt x="530" y="1323"/>
                    </a:lnTo>
                    <a:lnTo>
                      <a:pt x="515" y="1320"/>
                    </a:lnTo>
                    <a:close/>
                    <a:moveTo>
                      <a:pt x="143" y="144"/>
                    </a:moveTo>
                    <a:lnTo>
                      <a:pt x="143" y="1244"/>
                    </a:lnTo>
                    <a:lnTo>
                      <a:pt x="845" y="1244"/>
                    </a:lnTo>
                    <a:lnTo>
                      <a:pt x="845" y="144"/>
                    </a:lnTo>
                    <a:lnTo>
                      <a:pt x="143" y="144"/>
                    </a:lnTo>
                    <a:close/>
                    <a:moveTo>
                      <a:pt x="0" y="0"/>
                    </a:moveTo>
                    <a:lnTo>
                      <a:pt x="988" y="0"/>
                    </a:lnTo>
                    <a:lnTo>
                      <a:pt x="988" y="1491"/>
                    </a:lnTo>
                    <a:lnTo>
                      <a:pt x="0" y="14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7"/>
              <p:cNvSpPr/>
              <p:nvPr/>
            </p:nvSpPr>
            <p:spPr>
              <a:xfrm>
                <a:off x="376" y="1187"/>
                <a:ext cx="99" cy="150"/>
              </a:xfrm>
              <a:custGeom>
                <a:rect b="b" l="l" r="r" t="t"/>
                <a:pathLst>
                  <a:path extrusionOk="0" h="1050" w="689">
                    <a:moveTo>
                      <a:pt x="353" y="933"/>
                    </a:moveTo>
                    <a:lnTo>
                      <a:pt x="338" y="936"/>
                    </a:lnTo>
                    <a:lnTo>
                      <a:pt x="327" y="943"/>
                    </a:lnTo>
                    <a:lnTo>
                      <a:pt x="320" y="954"/>
                    </a:lnTo>
                    <a:lnTo>
                      <a:pt x="316" y="969"/>
                    </a:lnTo>
                    <a:lnTo>
                      <a:pt x="320" y="982"/>
                    </a:lnTo>
                    <a:lnTo>
                      <a:pt x="327" y="994"/>
                    </a:lnTo>
                    <a:lnTo>
                      <a:pt x="338" y="1002"/>
                    </a:lnTo>
                    <a:lnTo>
                      <a:pt x="353" y="1005"/>
                    </a:lnTo>
                    <a:lnTo>
                      <a:pt x="366" y="1002"/>
                    </a:lnTo>
                    <a:lnTo>
                      <a:pt x="377" y="994"/>
                    </a:lnTo>
                    <a:lnTo>
                      <a:pt x="386" y="982"/>
                    </a:lnTo>
                    <a:lnTo>
                      <a:pt x="388" y="969"/>
                    </a:lnTo>
                    <a:lnTo>
                      <a:pt x="386" y="954"/>
                    </a:lnTo>
                    <a:lnTo>
                      <a:pt x="377" y="943"/>
                    </a:lnTo>
                    <a:lnTo>
                      <a:pt x="366" y="936"/>
                    </a:lnTo>
                    <a:lnTo>
                      <a:pt x="353" y="933"/>
                    </a:lnTo>
                    <a:close/>
                    <a:moveTo>
                      <a:pt x="100" y="160"/>
                    </a:moveTo>
                    <a:lnTo>
                      <a:pt x="100" y="882"/>
                    </a:lnTo>
                    <a:lnTo>
                      <a:pt x="124" y="882"/>
                    </a:lnTo>
                    <a:lnTo>
                      <a:pt x="153" y="882"/>
                    </a:lnTo>
                    <a:lnTo>
                      <a:pt x="188" y="882"/>
                    </a:lnTo>
                    <a:lnTo>
                      <a:pt x="227" y="882"/>
                    </a:lnTo>
                    <a:lnTo>
                      <a:pt x="269" y="882"/>
                    </a:lnTo>
                    <a:lnTo>
                      <a:pt x="314" y="882"/>
                    </a:lnTo>
                    <a:lnTo>
                      <a:pt x="361" y="882"/>
                    </a:lnTo>
                    <a:lnTo>
                      <a:pt x="408" y="882"/>
                    </a:lnTo>
                    <a:lnTo>
                      <a:pt x="456" y="882"/>
                    </a:lnTo>
                    <a:lnTo>
                      <a:pt x="502" y="882"/>
                    </a:lnTo>
                    <a:lnTo>
                      <a:pt x="547" y="882"/>
                    </a:lnTo>
                    <a:lnTo>
                      <a:pt x="589" y="881"/>
                    </a:lnTo>
                    <a:lnTo>
                      <a:pt x="589" y="160"/>
                    </a:lnTo>
                    <a:lnTo>
                      <a:pt x="100" y="160"/>
                    </a:lnTo>
                    <a:close/>
                    <a:moveTo>
                      <a:pt x="269" y="95"/>
                    </a:moveTo>
                    <a:lnTo>
                      <a:pt x="269" y="108"/>
                    </a:lnTo>
                    <a:lnTo>
                      <a:pt x="447" y="108"/>
                    </a:lnTo>
                    <a:lnTo>
                      <a:pt x="447" y="95"/>
                    </a:lnTo>
                    <a:lnTo>
                      <a:pt x="269" y="95"/>
                    </a:lnTo>
                    <a:close/>
                    <a:moveTo>
                      <a:pt x="359" y="44"/>
                    </a:moveTo>
                    <a:lnTo>
                      <a:pt x="355" y="44"/>
                    </a:lnTo>
                    <a:lnTo>
                      <a:pt x="350" y="46"/>
                    </a:lnTo>
                    <a:lnTo>
                      <a:pt x="347" y="48"/>
                    </a:lnTo>
                    <a:lnTo>
                      <a:pt x="345" y="51"/>
                    </a:lnTo>
                    <a:lnTo>
                      <a:pt x="343" y="55"/>
                    </a:lnTo>
                    <a:lnTo>
                      <a:pt x="343" y="58"/>
                    </a:lnTo>
                    <a:lnTo>
                      <a:pt x="344" y="63"/>
                    </a:lnTo>
                    <a:lnTo>
                      <a:pt x="346" y="68"/>
                    </a:lnTo>
                    <a:lnTo>
                      <a:pt x="349" y="71"/>
                    </a:lnTo>
                    <a:lnTo>
                      <a:pt x="354" y="73"/>
                    </a:lnTo>
                    <a:lnTo>
                      <a:pt x="359" y="74"/>
                    </a:lnTo>
                    <a:lnTo>
                      <a:pt x="363" y="73"/>
                    </a:lnTo>
                    <a:lnTo>
                      <a:pt x="367" y="71"/>
                    </a:lnTo>
                    <a:lnTo>
                      <a:pt x="370" y="68"/>
                    </a:lnTo>
                    <a:lnTo>
                      <a:pt x="372" y="63"/>
                    </a:lnTo>
                    <a:lnTo>
                      <a:pt x="373" y="58"/>
                    </a:lnTo>
                    <a:lnTo>
                      <a:pt x="373" y="55"/>
                    </a:lnTo>
                    <a:lnTo>
                      <a:pt x="371" y="51"/>
                    </a:lnTo>
                    <a:lnTo>
                      <a:pt x="369" y="48"/>
                    </a:lnTo>
                    <a:lnTo>
                      <a:pt x="366" y="46"/>
                    </a:lnTo>
                    <a:lnTo>
                      <a:pt x="362" y="44"/>
                    </a:lnTo>
                    <a:lnTo>
                      <a:pt x="359" y="44"/>
                    </a:lnTo>
                    <a:close/>
                    <a:moveTo>
                      <a:pt x="0" y="0"/>
                    </a:moveTo>
                    <a:lnTo>
                      <a:pt x="689" y="0"/>
                    </a:lnTo>
                    <a:lnTo>
                      <a:pt x="689" y="1050"/>
                    </a:lnTo>
                    <a:lnTo>
                      <a:pt x="0" y="10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37" name="Google Shape;237;p17"/>
          <p:cNvGrpSpPr/>
          <p:nvPr/>
        </p:nvGrpSpPr>
        <p:grpSpPr>
          <a:xfrm>
            <a:off x="5051872" y="2784623"/>
            <a:ext cx="712118" cy="694582"/>
            <a:chOff x="7178213" y="4728939"/>
            <a:chExt cx="1173943" cy="1083336"/>
          </a:xfrm>
        </p:grpSpPr>
        <p:sp>
          <p:nvSpPr>
            <p:cNvPr id="238" name="Google Shape;238;p17"/>
            <p:cNvSpPr/>
            <p:nvPr/>
          </p:nvSpPr>
          <p:spPr>
            <a:xfrm>
              <a:off x="7178213" y="4728939"/>
              <a:ext cx="1173943" cy="108333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39" name="Google Shape;239;p17"/>
            <p:cNvPicPr preferRelativeResize="0"/>
            <p:nvPr/>
          </p:nvPicPr>
          <p:blipFill rotWithShape="1">
            <a:blip r:embed="rId14">
              <a:alphaModFix/>
            </a:blip>
            <a:srcRect b="0" l="0" r="0" t="0"/>
            <a:stretch/>
          </p:blipFill>
          <p:spPr>
            <a:xfrm>
              <a:off x="7304777" y="4781049"/>
              <a:ext cx="889790" cy="88979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0" name="Google Shape;240;p17"/>
          <p:cNvGrpSpPr/>
          <p:nvPr/>
        </p:nvGrpSpPr>
        <p:grpSpPr>
          <a:xfrm>
            <a:off x="5516735" y="2224866"/>
            <a:ext cx="676083" cy="593494"/>
            <a:chOff x="8377007" y="3603253"/>
            <a:chExt cx="1265261" cy="1083336"/>
          </a:xfrm>
        </p:grpSpPr>
        <p:sp>
          <p:nvSpPr>
            <p:cNvPr id="241" name="Google Shape;241;p17"/>
            <p:cNvSpPr/>
            <p:nvPr/>
          </p:nvSpPr>
          <p:spPr>
            <a:xfrm>
              <a:off x="8443346" y="3603253"/>
              <a:ext cx="1173943" cy="1083336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42" name="Google Shape;242;p17"/>
            <p:cNvPicPr preferRelativeResize="0"/>
            <p:nvPr/>
          </p:nvPicPr>
          <p:blipFill rotWithShape="1">
            <a:blip r:embed="rId15">
              <a:alphaModFix/>
            </a:blip>
            <a:srcRect b="0" l="0" r="0" t="0"/>
            <a:stretch/>
          </p:blipFill>
          <p:spPr>
            <a:xfrm>
              <a:off x="8377007" y="3631948"/>
              <a:ext cx="1265261" cy="979535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43" name="Google Shape;243;p17"/>
          <p:cNvCxnSpPr/>
          <p:nvPr/>
        </p:nvCxnSpPr>
        <p:spPr>
          <a:xfrm flipH="1">
            <a:off x="11990895" y="5484025"/>
            <a:ext cx="30296" cy="2375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44" name="Google Shape;244;p17"/>
          <p:cNvCxnSpPr/>
          <p:nvPr/>
        </p:nvCxnSpPr>
        <p:spPr>
          <a:xfrm flipH="1" rot="10800000">
            <a:off x="3219422" y="4750707"/>
            <a:ext cx="1707300" cy="776100"/>
          </a:xfrm>
          <a:prstGeom prst="curvedConnector3">
            <a:avLst>
              <a:gd fmla="val 50000" name="adj1"/>
            </a:avLst>
          </a:prstGeom>
          <a:noFill/>
          <a:ln cap="flat" cmpd="sng" w="76200">
            <a:solidFill>
              <a:srgbClr val="3A3838"/>
            </a:solidFill>
            <a:prstDash val="solid"/>
            <a:miter lim="800000"/>
            <a:headEnd len="sm" w="sm" type="none"/>
            <a:tailEnd len="med" w="med" type="triangle"/>
          </a:ln>
        </p:spPr>
      </p:cxnSp>
      <p:pic>
        <p:nvPicPr>
          <p:cNvPr id="245" name="Google Shape;245;p17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1115842" y="3626468"/>
            <a:ext cx="1849268" cy="239345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6" name="Google Shape;246;p17"/>
          <p:cNvCxnSpPr/>
          <p:nvPr/>
        </p:nvCxnSpPr>
        <p:spPr>
          <a:xfrm flipH="1" rot="10800000">
            <a:off x="8125546" y="1767114"/>
            <a:ext cx="1062900" cy="1010100"/>
          </a:xfrm>
          <a:prstGeom prst="curvedConnector3">
            <a:avLst>
              <a:gd fmla="val 37589" name="adj1"/>
            </a:avLst>
          </a:prstGeom>
          <a:noFill/>
          <a:ln cap="flat" cmpd="sng" w="76200">
            <a:solidFill>
              <a:srgbClr val="3A3838"/>
            </a:solidFill>
            <a:prstDash val="solid"/>
            <a:miter lim="800000"/>
            <a:headEnd len="sm" w="sm" type="none"/>
            <a:tailEnd len="med" w="med" type="triangle"/>
          </a:ln>
        </p:spPr>
      </p:cxnSp>
      <p:grpSp>
        <p:nvGrpSpPr>
          <p:cNvPr id="247" name="Google Shape;247;p17"/>
          <p:cNvGrpSpPr/>
          <p:nvPr/>
        </p:nvGrpSpPr>
        <p:grpSpPr>
          <a:xfrm>
            <a:off x="6553569" y="1889979"/>
            <a:ext cx="1655538" cy="2953905"/>
            <a:chOff x="6533705" y="2239469"/>
            <a:chExt cx="1655538" cy="2953905"/>
          </a:xfrm>
        </p:grpSpPr>
        <p:sp>
          <p:nvSpPr>
            <p:cNvPr id="248" name="Google Shape;248;p17"/>
            <p:cNvSpPr/>
            <p:nvPr/>
          </p:nvSpPr>
          <p:spPr>
            <a:xfrm>
              <a:off x="6571593" y="2487126"/>
              <a:ext cx="1432032" cy="2446650"/>
            </a:xfrm>
            <a:prstGeom prst="rect">
              <a:avLst/>
            </a:prstGeom>
            <a:solidFill>
              <a:srgbClr val="F3F3F3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reflection blurRad="0" dir="0" dist="0" endA="300" endPos="35000" fadeDir="5400000" kx="0" rotWithShape="0" algn="bl" stA="52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7"/>
            <p:cNvSpPr/>
            <p:nvPr/>
          </p:nvSpPr>
          <p:spPr>
            <a:xfrm>
              <a:off x="7093903" y="5030817"/>
              <a:ext cx="366795" cy="112806"/>
            </a:xfrm>
            <a:custGeom>
              <a:rect b="b" l="l" r="r" t="t"/>
              <a:pathLst>
                <a:path extrusionOk="0" h="59" w="192">
                  <a:moveTo>
                    <a:pt x="168" y="59"/>
                  </a:moveTo>
                  <a:cubicBezTo>
                    <a:pt x="24" y="59"/>
                    <a:pt x="24" y="59"/>
                    <a:pt x="24" y="59"/>
                  </a:cubicBezTo>
                  <a:cubicBezTo>
                    <a:pt x="11" y="59"/>
                    <a:pt x="0" y="48"/>
                    <a:pt x="0" y="3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81" y="0"/>
                    <a:pt x="192" y="11"/>
                    <a:pt x="192" y="24"/>
                  </a:cubicBezTo>
                  <a:cubicBezTo>
                    <a:pt x="192" y="35"/>
                    <a:pt x="192" y="35"/>
                    <a:pt x="192" y="35"/>
                  </a:cubicBezTo>
                  <a:cubicBezTo>
                    <a:pt x="192" y="48"/>
                    <a:pt x="181" y="59"/>
                    <a:pt x="168" y="59"/>
                  </a:cubicBezTo>
                  <a:close/>
                  <a:moveTo>
                    <a:pt x="24" y="8"/>
                  </a:moveTo>
                  <a:cubicBezTo>
                    <a:pt x="16" y="8"/>
                    <a:pt x="8" y="15"/>
                    <a:pt x="8" y="2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44"/>
                    <a:pt x="16" y="51"/>
                    <a:pt x="24" y="51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77" y="51"/>
                    <a:pt x="184" y="44"/>
                    <a:pt x="184" y="35"/>
                  </a:cubicBezTo>
                  <a:cubicBezTo>
                    <a:pt x="184" y="24"/>
                    <a:pt x="184" y="24"/>
                    <a:pt x="184" y="24"/>
                  </a:cubicBezTo>
                  <a:cubicBezTo>
                    <a:pt x="184" y="15"/>
                    <a:pt x="177" y="8"/>
                    <a:pt x="168" y="8"/>
                  </a:cubicBezTo>
                  <a:lnTo>
                    <a:pt x="24" y="8"/>
                  </a:lnTo>
                  <a:close/>
                </a:path>
              </a:pathLst>
            </a:custGeom>
            <a:solidFill>
              <a:srgbClr val="D3D0D5"/>
            </a:solidFill>
            <a:ln>
              <a:noFill/>
            </a:ln>
            <a:effectLst>
              <a:reflection blurRad="0" dir="0" dist="0" endA="300" endPos="35000" fadeDir="5400000" kx="0" rotWithShape="0" algn="bl" stA="52000" stPos="0" sy="-100000" ky="0"/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7"/>
            <p:cNvSpPr/>
            <p:nvPr/>
          </p:nvSpPr>
          <p:spPr>
            <a:xfrm>
              <a:off x="7105189" y="2328308"/>
              <a:ext cx="344223" cy="23367"/>
            </a:xfrm>
            <a:custGeom>
              <a:rect b="b" l="l" r="r" t="t"/>
              <a:pathLst>
                <a:path extrusionOk="0" h="12" w="180">
                  <a:moveTo>
                    <a:pt x="6" y="0"/>
                  </a:moveTo>
                  <a:cubicBezTo>
                    <a:pt x="174" y="0"/>
                    <a:pt x="174" y="0"/>
                    <a:pt x="174" y="0"/>
                  </a:cubicBezTo>
                  <a:cubicBezTo>
                    <a:pt x="178" y="0"/>
                    <a:pt x="180" y="3"/>
                    <a:pt x="180" y="6"/>
                  </a:cubicBezTo>
                  <a:cubicBezTo>
                    <a:pt x="180" y="10"/>
                    <a:pt x="178" y="12"/>
                    <a:pt x="174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lose/>
                </a:path>
              </a:pathLst>
            </a:custGeom>
            <a:solidFill>
              <a:srgbClr val="C4C3C7"/>
            </a:solidFill>
            <a:ln>
              <a:noFill/>
            </a:ln>
            <a:effectLst>
              <a:reflection blurRad="0" dir="0" dist="0" endA="300" endPos="35000" fadeDir="5400000" kx="0" rotWithShape="0" algn="bl" stA="52000" stPos="0" sy="-100000" ky="0"/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7"/>
            <p:cNvSpPr/>
            <p:nvPr/>
          </p:nvSpPr>
          <p:spPr>
            <a:xfrm>
              <a:off x="6990378" y="2311386"/>
              <a:ext cx="44338" cy="45928"/>
            </a:xfrm>
            <a:prstGeom prst="ellipse">
              <a:avLst/>
            </a:prstGeom>
            <a:solidFill>
              <a:srgbClr val="C4C3C7"/>
            </a:solidFill>
            <a:ln>
              <a:noFill/>
            </a:ln>
            <a:effectLst>
              <a:reflection blurRad="0" dir="0" dist="0" endA="300" endPos="35000" fadeDir="5400000" kx="0" rotWithShape="0" algn="bl" stA="52000" stPos="0" sy="-100000" ky="0"/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7554211" y="2305746"/>
              <a:ext cx="51593" cy="53180"/>
            </a:xfrm>
            <a:prstGeom prst="ellipse">
              <a:avLst/>
            </a:prstGeom>
            <a:solidFill>
              <a:srgbClr val="C4C3C7"/>
            </a:solidFill>
            <a:ln>
              <a:noFill/>
            </a:ln>
            <a:effectLst>
              <a:reflection blurRad="0" dir="0" dist="0" endA="300" endPos="35000" fadeDir="5400000" kx="0" rotWithShape="0" algn="bl" stA="52000" stPos="0" sy="-100000" ky="0"/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7"/>
            <p:cNvSpPr/>
            <p:nvPr/>
          </p:nvSpPr>
          <p:spPr>
            <a:xfrm>
              <a:off x="7743654" y="2333948"/>
              <a:ext cx="44338" cy="44317"/>
            </a:xfrm>
            <a:prstGeom prst="ellipse">
              <a:avLst/>
            </a:prstGeom>
            <a:solidFill>
              <a:srgbClr val="C4C3C7"/>
            </a:solidFill>
            <a:ln>
              <a:noFill/>
            </a:ln>
            <a:effectLst>
              <a:reflection blurRad="0" dir="0" dist="0" endA="300" endPos="35000" fadeDir="5400000" kx="0" rotWithShape="0" algn="bl" stA="52000" stPos="0" sy="-100000" ky="0"/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7"/>
            <p:cNvSpPr/>
            <p:nvPr/>
          </p:nvSpPr>
          <p:spPr>
            <a:xfrm>
              <a:off x="7646549" y="2302926"/>
              <a:ext cx="51593" cy="53180"/>
            </a:xfrm>
            <a:prstGeom prst="ellipse">
              <a:avLst/>
            </a:prstGeom>
            <a:solidFill>
              <a:srgbClr val="C4C3C7"/>
            </a:solidFill>
            <a:ln>
              <a:noFill/>
            </a:ln>
            <a:effectLst>
              <a:reflection blurRad="0" dir="0" dist="0" endA="300" endPos="35000" fadeDir="5400000" kx="0" rotWithShape="0" algn="bl" stA="52000" stPos="0" sy="-100000" ky="0"/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Sample wireframe for mobile application" id="255" name="Google Shape;255;p17"/>
            <p:cNvPicPr preferRelativeResize="0"/>
            <p:nvPr/>
          </p:nvPicPr>
          <p:blipFill rotWithShape="1">
            <a:blip r:embed="rId17">
              <a:alphaModFix/>
            </a:blip>
            <a:srcRect b="96670" l="0" r="-2795" t="0"/>
            <a:stretch/>
          </p:blipFill>
          <p:spPr>
            <a:xfrm>
              <a:off x="6584503" y="2495440"/>
              <a:ext cx="1449900" cy="976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6" name="Google Shape;256;p17"/>
            <p:cNvPicPr preferRelativeResize="0"/>
            <p:nvPr/>
          </p:nvPicPr>
          <p:blipFill rotWithShape="1">
            <a:blip r:embed="rId5">
              <a:alphaModFix/>
            </a:blip>
            <a:srcRect b="38953" l="0" r="379" t="0"/>
            <a:stretch/>
          </p:blipFill>
          <p:spPr>
            <a:xfrm>
              <a:off x="6860421" y="2685660"/>
              <a:ext cx="852598" cy="1800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7" name="Google Shape;257;p17"/>
            <p:cNvSpPr txBox="1"/>
            <p:nvPr/>
          </p:nvSpPr>
          <p:spPr>
            <a:xfrm>
              <a:off x="6603357" y="2876142"/>
              <a:ext cx="1406213" cy="361272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  <a:effectLst>
              <a:reflection blurRad="0" dir="0" dist="0" endA="300" endPos="35000" fadeDir="5400000" kx="0" rotWithShape="0" algn="bl" stA="52000" stPos="0" sy="-100000" ky="0"/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Hello Jack, how do you feel?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58" name="Google Shape;258;p17"/>
            <p:cNvGrpSpPr/>
            <p:nvPr/>
          </p:nvGrpSpPr>
          <p:grpSpPr>
            <a:xfrm>
              <a:off x="6690382" y="3380626"/>
              <a:ext cx="299996" cy="1229082"/>
              <a:chOff x="6690382" y="3380625"/>
              <a:chExt cx="320264" cy="1523063"/>
            </a:xfrm>
          </p:grpSpPr>
          <p:pic>
            <p:nvPicPr>
              <p:cNvPr id="259" name="Google Shape;259;p17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6694814" y="4611713"/>
                <a:ext cx="315832" cy="291975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260" name="Google Shape;260;p17"/>
              <p:cNvGrpSpPr/>
              <p:nvPr/>
            </p:nvGrpSpPr>
            <p:grpSpPr>
              <a:xfrm>
                <a:off x="6690382" y="3380625"/>
                <a:ext cx="303931" cy="1188812"/>
                <a:chOff x="6690382" y="3380625"/>
                <a:chExt cx="303931" cy="1188812"/>
              </a:xfrm>
            </p:grpSpPr>
            <p:pic>
              <p:nvPicPr>
                <p:cNvPr id="261" name="Google Shape;261;p17"/>
                <p:cNvPicPr preferRelativeResize="0"/>
                <p:nvPr/>
              </p:nvPicPr>
              <p:blipFill rotWithShape="1">
                <a:blip r:embed="rId9">
                  <a:alphaModFix/>
                </a:blip>
                <a:srcRect b="0" l="0" r="0" t="0"/>
                <a:stretch/>
              </p:blipFill>
              <p:spPr>
                <a:xfrm>
                  <a:off x="6706961" y="4314847"/>
                  <a:ext cx="286776" cy="25459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262" name="Google Shape;262;p17"/>
                <p:cNvGrpSpPr/>
                <p:nvPr/>
              </p:nvGrpSpPr>
              <p:grpSpPr>
                <a:xfrm>
                  <a:off x="6690382" y="3380625"/>
                  <a:ext cx="303931" cy="896837"/>
                  <a:chOff x="6690382" y="3380625"/>
                  <a:chExt cx="303931" cy="896837"/>
                </a:xfrm>
              </p:grpSpPr>
              <p:pic>
                <p:nvPicPr>
                  <p:cNvPr id="263" name="Google Shape;263;p17"/>
                  <p:cNvPicPr preferRelativeResize="0"/>
                  <p:nvPr/>
                </p:nvPicPr>
                <p:blipFill rotWithShape="1">
                  <a:blip r:embed="rId10">
                    <a:alphaModFix/>
                  </a:blip>
                  <a:srcRect b="0" l="0" r="0" t="0"/>
                  <a:stretch/>
                </p:blipFill>
                <p:spPr>
                  <a:xfrm flipH="1">
                    <a:off x="6690382" y="3988210"/>
                    <a:ext cx="303931" cy="28925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grpSp>
                <p:nvGrpSpPr>
                  <p:cNvPr id="264" name="Google Shape;264;p17"/>
                  <p:cNvGrpSpPr/>
                  <p:nvPr/>
                </p:nvGrpSpPr>
                <p:grpSpPr>
                  <a:xfrm>
                    <a:off x="6691843" y="3380625"/>
                    <a:ext cx="295943" cy="566266"/>
                    <a:chOff x="6691843" y="3380625"/>
                    <a:chExt cx="295943" cy="566266"/>
                  </a:xfrm>
                </p:grpSpPr>
                <p:pic>
                  <p:nvPicPr>
                    <p:cNvPr id="265" name="Google Shape;265;p17"/>
                    <p:cNvPicPr preferRelativeResize="0"/>
                    <p:nvPr/>
                  </p:nvPicPr>
                  <p:blipFill rotWithShape="1">
                    <a:blip r:embed="rId11">
                      <a:alphaModFix/>
                    </a:blip>
                    <a:srcRect b="0" l="0" r="0" t="0"/>
                    <a:stretch/>
                  </p:blipFill>
                  <p:spPr>
                    <a:xfrm>
                      <a:off x="6705262" y="3681529"/>
                      <a:ext cx="272142" cy="26536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</p:pic>
                <p:pic>
                  <p:nvPicPr>
                    <p:cNvPr id="266" name="Google Shape;266;p17"/>
                    <p:cNvPicPr preferRelativeResize="0"/>
                    <p:nvPr/>
                  </p:nvPicPr>
                  <p:blipFill rotWithShape="1">
                    <a:blip r:embed="rId12">
                      <a:alphaModFix/>
                    </a:blip>
                    <a:srcRect b="0" l="0" r="0" t="0"/>
                    <a:stretch/>
                  </p:blipFill>
                  <p:spPr>
                    <a:xfrm>
                      <a:off x="6691843" y="3380625"/>
                      <a:ext cx="295943" cy="25377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</p:pic>
              </p:grpSp>
            </p:grpSp>
          </p:grpSp>
        </p:grpSp>
        <p:sp>
          <p:nvSpPr>
            <p:cNvPr id="267" name="Google Shape;267;p17"/>
            <p:cNvSpPr txBox="1"/>
            <p:nvPr/>
          </p:nvSpPr>
          <p:spPr>
            <a:xfrm>
              <a:off x="6690381" y="3302456"/>
              <a:ext cx="1498862" cy="1304203"/>
            </a:xfrm>
            <a:prstGeom prst="rect">
              <a:avLst/>
            </a:prstGeom>
            <a:noFill/>
            <a:ln>
              <a:noFill/>
            </a:ln>
            <a:effectLst>
              <a:reflection blurRad="0" dir="0" dist="0" endA="300" endPos="35000" fadeDir="5400000" kx="0" rotWithShape="0" algn="bl" stA="52000" stPos="0" sy="-100000" ky="0"/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5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Terrible!!</a:t>
              </a:r>
              <a:endParaRPr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5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Really bad!</a:t>
              </a:r>
              <a:endParaRPr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5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Not good</a:t>
              </a:r>
              <a:endParaRPr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5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Can be better</a:t>
              </a:r>
              <a:endParaRPr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5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OK</a:t>
              </a:r>
              <a:endParaRPr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7"/>
            <p:cNvSpPr txBox="1"/>
            <p:nvPr/>
          </p:nvSpPr>
          <p:spPr>
            <a:xfrm>
              <a:off x="6675600" y="4688072"/>
              <a:ext cx="1241025" cy="253916"/>
            </a:xfrm>
            <a:prstGeom prst="rect">
              <a:avLst/>
            </a:prstGeom>
            <a:noFill/>
            <a:ln>
              <a:noFill/>
            </a:ln>
            <a:effectLst>
              <a:reflection blurRad="0" dir="0" dist="0" endA="300" endPos="35000" fadeDir="5400000" kx="0" rotWithShape="0" algn="bl" stA="52000" stPos="0" sy="-100000" ky="0"/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Any side-effects?</a:t>
              </a:r>
              <a:endParaRPr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69" name="Google Shape;269;p17"/>
            <p:cNvCxnSpPr/>
            <p:nvPr/>
          </p:nvCxnSpPr>
          <p:spPr>
            <a:xfrm>
              <a:off x="6579716" y="4640937"/>
              <a:ext cx="1414021" cy="0"/>
            </a:xfrm>
            <a:prstGeom prst="straightConnector1">
              <a:avLst/>
            </a:prstGeom>
            <a:noFill/>
            <a:ln cap="flat" cmpd="sng" w="28575">
              <a:solidFill>
                <a:srgbClr val="75707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70" name="Google Shape;270;p17"/>
            <p:cNvSpPr/>
            <p:nvPr/>
          </p:nvSpPr>
          <p:spPr>
            <a:xfrm>
              <a:off x="6533705" y="2239469"/>
              <a:ext cx="1517967" cy="2953905"/>
            </a:xfrm>
            <a:custGeom>
              <a:rect b="b" l="l" r="r" t="t"/>
              <a:pathLst>
                <a:path extrusionOk="0" h="4673600" w="2400542">
                  <a:moveTo>
                    <a:pt x="133167" y="432174"/>
                  </a:moveTo>
                  <a:cubicBezTo>
                    <a:pt x="112005" y="432174"/>
                    <a:pt x="96889" y="450274"/>
                    <a:pt x="96889" y="468374"/>
                  </a:cubicBezTo>
                  <a:cubicBezTo>
                    <a:pt x="96889" y="468374"/>
                    <a:pt x="96889" y="468374"/>
                    <a:pt x="96889" y="4242196"/>
                  </a:cubicBezTo>
                  <a:cubicBezTo>
                    <a:pt x="96889" y="4260296"/>
                    <a:pt x="112005" y="4278396"/>
                    <a:pt x="133167" y="4278396"/>
                  </a:cubicBezTo>
                  <a:cubicBezTo>
                    <a:pt x="133167" y="4278396"/>
                    <a:pt x="133167" y="4278396"/>
                    <a:pt x="2258452" y="4278396"/>
                  </a:cubicBezTo>
                  <a:cubicBezTo>
                    <a:pt x="2276591" y="4278396"/>
                    <a:pt x="2294730" y="4260296"/>
                    <a:pt x="2294730" y="4242196"/>
                  </a:cubicBezTo>
                  <a:cubicBezTo>
                    <a:pt x="2294730" y="4242196"/>
                    <a:pt x="2294730" y="4242196"/>
                    <a:pt x="2294730" y="468374"/>
                  </a:cubicBezTo>
                  <a:cubicBezTo>
                    <a:pt x="2294730" y="450274"/>
                    <a:pt x="2276591" y="432174"/>
                    <a:pt x="2258452" y="432174"/>
                  </a:cubicBezTo>
                  <a:cubicBezTo>
                    <a:pt x="2258452" y="432174"/>
                    <a:pt x="2258452" y="432174"/>
                    <a:pt x="133167" y="432174"/>
                  </a:cubicBezTo>
                  <a:close/>
                  <a:moveTo>
                    <a:pt x="411176" y="0"/>
                  </a:moveTo>
                  <a:cubicBezTo>
                    <a:pt x="411176" y="0"/>
                    <a:pt x="411176" y="0"/>
                    <a:pt x="1980296" y="0"/>
                  </a:cubicBezTo>
                  <a:cubicBezTo>
                    <a:pt x="2207048" y="0"/>
                    <a:pt x="2391472" y="184048"/>
                    <a:pt x="2391472" y="410335"/>
                  </a:cubicBezTo>
                  <a:cubicBezTo>
                    <a:pt x="2391472" y="410335"/>
                    <a:pt x="2391472" y="410335"/>
                    <a:pt x="2391472" y="1052993"/>
                  </a:cubicBezTo>
                  <a:cubicBezTo>
                    <a:pt x="2391472" y="1052993"/>
                    <a:pt x="2391472" y="1052993"/>
                    <a:pt x="2400542" y="1052993"/>
                  </a:cubicBezTo>
                  <a:cubicBezTo>
                    <a:pt x="2400542" y="1052993"/>
                    <a:pt x="2400542" y="1052993"/>
                    <a:pt x="2400542" y="1451260"/>
                  </a:cubicBezTo>
                  <a:cubicBezTo>
                    <a:pt x="2400542" y="1451260"/>
                    <a:pt x="2400542" y="1451260"/>
                    <a:pt x="2391472" y="1451260"/>
                  </a:cubicBezTo>
                  <a:lnTo>
                    <a:pt x="2391472" y="4263265"/>
                  </a:lnTo>
                  <a:cubicBezTo>
                    <a:pt x="2391472" y="4489553"/>
                    <a:pt x="2207048" y="4673600"/>
                    <a:pt x="1980296" y="4673600"/>
                  </a:cubicBezTo>
                  <a:cubicBezTo>
                    <a:pt x="1980296" y="4673600"/>
                    <a:pt x="1980296" y="4673600"/>
                    <a:pt x="411176" y="4673600"/>
                  </a:cubicBezTo>
                  <a:cubicBezTo>
                    <a:pt x="184425" y="4673600"/>
                    <a:pt x="0" y="4489553"/>
                    <a:pt x="0" y="4263265"/>
                  </a:cubicBezTo>
                  <a:cubicBezTo>
                    <a:pt x="0" y="4263265"/>
                    <a:pt x="0" y="4263265"/>
                    <a:pt x="0" y="410335"/>
                  </a:cubicBezTo>
                  <a:cubicBezTo>
                    <a:pt x="0" y="184048"/>
                    <a:pt x="184425" y="0"/>
                    <a:pt x="411176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ffectLst>
              <a:reflection blurRad="0" dir="0" dist="0" endA="300" endPos="35000" fadeDir="5400000" kx="0" rotWithShape="0" algn="bl" stA="52000" stPos="0" sy="-100000" ky="0"/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5F7FC"/>
            </a:gs>
            <a:gs pos="74000">
              <a:srgbClr val="A9BEE4"/>
            </a:gs>
            <a:gs pos="83000">
              <a:srgbClr val="A9BEE4"/>
            </a:gs>
            <a:gs pos="100000">
              <a:srgbClr val="C5D3ED"/>
            </a:gs>
          </a:gsLst>
          <a:lin ang="5400000" scaled="0"/>
        </a:gra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oogle Shape;275;p18"/>
          <p:cNvGrpSpPr/>
          <p:nvPr/>
        </p:nvGrpSpPr>
        <p:grpSpPr>
          <a:xfrm>
            <a:off x="7433910" y="869183"/>
            <a:ext cx="4310690" cy="5162659"/>
            <a:chOff x="3494952" y="1060269"/>
            <a:chExt cx="4310690" cy="3670950"/>
          </a:xfrm>
        </p:grpSpPr>
        <p:sp>
          <p:nvSpPr>
            <p:cNvPr id="276" name="Google Shape;276;p18"/>
            <p:cNvSpPr/>
            <p:nvPr/>
          </p:nvSpPr>
          <p:spPr>
            <a:xfrm>
              <a:off x="3494952" y="1060269"/>
              <a:ext cx="4310690" cy="3670950"/>
            </a:xfrm>
            <a:prstGeom prst="rect">
              <a:avLst/>
            </a:prstGeom>
            <a:solidFill>
              <a:schemeClr val="lt1">
                <a:alpha val="72941"/>
              </a:schemeClr>
            </a:solidFill>
            <a:ln cap="flat" cmpd="sng" w="9525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8"/>
            <p:cNvSpPr txBox="1"/>
            <p:nvPr/>
          </p:nvSpPr>
          <p:spPr>
            <a:xfrm>
              <a:off x="3717624" y="1149305"/>
              <a:ext cx="2884636" cy="6588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Identify</a:t>
              </a:r>
              <a:r>
                <a:rPr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and alerts </a:t>
              </a:r>
              <a:r>
                <a:rPr b="1"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potential </a:t>
              </a:r>
              <a:br>
                <a:rPr b="1"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b="1"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addiction </a:t>
              </a:r>
              <a:r>
                <a:rPr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symptoms in </a:t>
              </a:r>
              <a:br>
                <a:rPr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real-time</a:t>
              </a:r>
              <a:endParaRPr/>
            </a:p>
          </p:txBody>
        </p:sp>
      </p:grpSp>
      <p:sp>
        <p:nvSpPr>
          <p:cNvPr id="278" name="Google Shape;278;p18"/>
          <p:cNvSpPr txBox="1"/>
          <p:nvPr/>
        </p:nvSpPr>
        <p:spPr>
          <a:xfrm>
            <a:off x="250423" y="38186"/>
            <a:ext cx="9496892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8DA9DB"/>
                </a:solidFill>
                <a:latin typeface="Calibri"/>
                <a:ea typeface="Calibri"/>
                <a:cs typeface="Calibri"/>
                <a:sym typeface="Calibri"/>
              </a:rPr>
              <a:t>Our </a:t>
            </a:r>
            <a:r>
              <a:rPr b="1" lang="en-US" sz="480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System advantages</a:t>
            </a:r>
            <a:endParaRPr b="1" sz="4800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9" name="Google Shape;279;p18"/>
          <p:cNvGrpSpPr/>
          <p:nvPr/>
        </p:nvGrpSpPr>
        <p:grpSpPr>
          <a:xfrm>
            <a:off x="253062" y="819644"/>
            <a:ext cx="2620964" cy="5217459"/>
            <a:chOff x="345008" y="898024"/>
            <a:chExt cx="2620964" cy="5217459"/>
          </a:xfrm>
        </p:grpSpPr>
        <p:sp>
          <p:nvSpPr>
            <p:cNvPr id="280" name="Google Shape;280;p18"/>
            <p:cNvSpPr/>
            <p:nvPr/>
          </p:nvSpPr>
          <p:spPr>
            <a:xfrm>
              <a:off x="439896" y="4261363"/>
              <a:ext cx="2425934" cy="1474191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447673" y="2818192"/>
              <a:ext cx="2425934" cy="1474191"/>
            </a:xfrm>
            <a:prstGeom prst="rect">
              <a:avLst/>
            </a:prstGeom>
            <a:solidFill>
              <a:srgbClr val="3488E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431520" y="1376022"/>
              <a:ext cx="2425934" cy="1447225"/>
            </a:xfrm>
            <a:prstGeom prst="rect">
              <a:avLst/>
            </a:prstGeom>
            <a:solidFill>
              <a:srgbClr val="29498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3" name="Google Shape;283;p18"/>
            <p:cNvGrpSpPr/>
            <p:nvPr/>
          </p:nvGrpSpPr>
          <p:grpSpPr>
            <a:xfrm>
              <a:off x="345008" y="898024"/>
              <a:ext cx="2620964" cy="5217459"/>
              <a:chOff x="2125848" y="1008529"/>
              <a:chExt cx="2400542" cy="4673600"/>
            </a:xfrm>
          </p:grpSpPr>
          <p:sp>
            <p:nvSpPr>
              <p:cNvPr id="284" name="Google Shape;284;p18"/>
              <p:cNvSpPr/>
              <p:nvPr/>
            </p:nvSpPr>
            <p:spPr>
              <a:xfrm>
                <a:off x="2125848" y="1008529"/>
                <a:ext cx="2400542" cy="4673600"/>
              </a:xfrm>
              <a:custGeom>
                <a:rect b="b" l="l" r="r" t="t"/>
                <a:pathLst>
                  <a:path extrusionOk="0" h="4673600" w="2400542">
                    <a:moveTo>
                      <a:pt x="133167" y="432174"/>
                    </a:moveTo>
                    <a:cubicBezTo>
                      <a:pt x="112005" y="432174"/>
                      <a:pt x="96889" y="450274"/>
                      <a:pt x="96889" y="468374"/>
                    </a:cubicBezTo>
                    <a:cubicBezTo>
                      <a:pt x="96889" y="468374"/>
                      <a:pt x="96889" y="468374"/>
                      <a:pt x="96889" y="4242196"/>
                    </a:cubicBezTo>
                    <a:cubicBezTo>
                      <a:pt x="96889" y="4260296"/>
                      <a:pt x="112005" y="4278396"/>
                      <a:pt x="133167" y="4278396"/>
                    </a:cubicBezTo>
                    <a:cubicBezTo>
                      <a:pt x="133167" y="4278396"/>
                      <a:pt x="133167" y="4278396"/>
                      <a:pt x="2258452" y="4278396"/>
                    </a:cubicBezTo>
                    <a:cubicBezTo>
                      <a:pt x="2276591" y="4278396"/>
                      <a:pt x="2294730" y="4260296"/>
                      <a:pt x="2294730" y="4242196"/>
                    </a:cubicBezTo>
                    <a:cubicBezTo>
                      <a:pt x="2294730" y="4242196"/>
                      <a:pt x="2294730" y="4242196"/>
                      <a:pt x="2294730" y="468374"/>
                    </a:cubicBezTo>
                    <a:cubicBezTo>
                      <a:pt x="2294730" y="450274"/>
                      <a:pt x="2276591" y="432174"/>
                      <a:pt x="2258452" y="432174"/>
                    </a:cubicBezTo>
                    <a:cubicBezTo>
                      <a:pt x="2258452" y="432174"/>
                      <a:pt x="2258452" y="432174"/>
                      <a:pt x="133167" y="432174"/>
                    </a:cubicBezTo>
                    <a:close/>
                    <a:moveTo>
                      <a:pt x="411176" y="0"/>
                    </a:moveTo>
                    <a:cubicBezTo>
                      <a:pt x="411176" y="0"/>
                      <a:pt x="411176" y="0"/>
                      <a:pt x="1980296" y="0"/>
                    </a:cubicBezTo>
                    <a:cubicBezTo>
                      <a:pt x="2207048" y="0"/>
                      <a:pt x="2391472" y="184048"/>
                      <a:pt x="2391472" y="410335"/>
                    </a:cubicBezTo>
                    <a:cubicBezTo>
                      <a:pt x="2391472" y="410335"/>
                      <a:pt x="2391472" y="410335"/>
                      <a:pt x="2391472" y="1052993"/>
                    </a:cubicBezTo>
                    <a:cubicBezTo>
                      <a:pt x="2391472" y="1052993"/>
                      <a:pt x="2391472" y="1052993"/>
                      <a:pt x="2400542" y="1052993"/>
                    </a:cubicBezTo>
                    <a:cubicBezTo>
                      <a:pt x="2400542" y="1052993"/>
                      <a:pt x="2400542" y="1052993"/>
                      <a:pt x="2400542" y="1451260"/>
                    </a:cubicBezTo>
                    <a:cubicBezTo>
                      <a:pt x="2400542" y="1451260"/>
                      <a:pt x="2400542" y="1451260"/>
                      <a:pt x="2391472" y="1451260"/>
                    </a:cubicBezTo>
                    <a:lnTo>
                      <a:pt x="2391472" y="4263265"/>
                    </a:lnTo>
                    <a:cubicBezTo>
                      <a:pt x="2391472" y="4489553"/>
                      <a:pt x="2207048" y="4673600"/>
                      <a:pt x="1980296" y="4673600"/>
                    </a:cubicBezTo>
                    <a:cubicBezTo>
                      <a:pt x="1980296" y="4673600"/>
                      <a:pt x="1980296" y="4673600"/>
                      <a:pt x="411176" y="4673600"/>
                    </a:cubicBezTo>
                    <a:cubicBezTo>
                      <a:pt x="184425" y="4673600"/>
                      <a:pt x="0" y="4489553"/>
                      <a:pt x="0" y="4263265"/>
                    </a:cubicBezTo>
                    <a:cubicBezTo>
                      <a:pt x="0" y="4263265"/>
                      <a:pt x="0" y="4263265"/>
                      <a:pt x="0" y="410335"/>
                    </a:cubicBezTo>
                    <a:cubicBezTo>
                      <a:pt x="0" y="184048"/>
                      <a:pt x="184425" y="0"/>
                      <a:pt x="411176" y="0"/>
                    </a:cubicBez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285;p18"/>
              <p:cNvSpPr/>
              <p:nvPr/>
            </p:nvSpPr>
            <p:spPr>
              <a:xfrm>
                <a:off x="3029717" y="5392738"/>
                <a:ext cx="580057" cy="178479"/>
              </a:xfrm>
              <a:custGeom>
                <a:rect b="b" l="l" r="r" t="t"/>
                <a:pathLst>
                  <a:path extrusionOk="0" h="59" w="192">
                    <a:moveTo>
                      <a:pt x="168" y="59"/>
                    </a:moveTo>
                    <a:cubicBezTo>
                      <a:pt x="24" y="59"/>
                      <a:pt x="24" y="59"/>
                      <a:pt x="24" y="59"/>
                    </a:cubicBezTo>
                    <a:cubicBezTo>
                      <a:pt x="11" y="59"/>
                      <a:pt x="0" y="48"/>
                      <a:pt x="0" y="35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181" y="0"/>
                      <a:pt x="192" y="11"/>
                      <a:pt x="192" y="24"/>
                    </a:cubicBezTo>
                    <a:cubicBezTo>
                      <a:pt x="192" y="35"/>
                      <a:pt x="192" y="35"/>
                      <a:pt x="192" y="35"/>
                    </a:cubicBezTo>
                    <a:cubicBezTo>
                      <a:pt x="192" y="48"/>
                      <a:pt x="181" y="59"/>
                      <a:pt x="168" y="59"/>
                    </a:cubicBezTo>
                    <a:close/>
                    <a:moveTo>
                      <a:pt x="24" y="8"/>
                    </a:moveTo>
                    <a:cubicBezTo>
                      <a:pt x="16" y="8"/>
                      <a:pt x="8" y="15"/>
                      <a:pt x="8" y="24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44"/>
                      <a:pt x="16" y="51"/>
                      <a:pt x="24" y="51"/>
                    </a:cubicBezTo>
                    <a:cubicBezTo>
                      <a:pt x="168" y="51"/>
                      <a:pt x="168" y="51"/>
                      <a:pt x="168" y="51"/>
                    </a:cubicBezTo>
                    <a:cubicBezTo>
                      <a:pt x="177" y="51"/>
                      <a:pt x="184" y="44"/>
                      <a:pt x="184" y="35"/>
                    </a:cubicBezTo>
                    <a:cubicBezTo>
                      <a:pt x="184" y="24"/>
                      <a:pt x="184" y="24"/>
                      <a:pt x="184" y="24"/>
                    </a:cubicBezTo>
                    <a:cubicBezTo>
                      <a:pt x="184" y="15"/>
                      <a:pt x="177" y="8"/>
                      <a:pt x="168" y="8"/>
                    </a:cubicBezTo>
                    <a:lnTo>
                      <a:pt x="24" y="8"/>
                    </a:lnTo>
                    <a:close/>
                  </a:path>
                </a:pathLst>
              </a:custGeom>
              <a:solidFill>
                <a:srgbClr val="D3D0D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286;p18"/>
              <p:cNvSpPr/>
              <p:nvPr/>
            </p:nvSpPr>
            <p:spPr>
              <a:xfrm>
                <a:off x="3047565" y="1116891"/>
                <a:ext cx="544361" cy="36971"/>
              </a:xfrm>
              <a:custGeom>
                <a:rect b="b" l="l" r="r" t="t"/>
                <a:pathLst>
                  <a:path extrusionOk="0" h="12" w="180">
                    <a:moveTo>
                      <a:pt x="6" y="0"/>
                    </a:moveTo>
                    <a:cubicBezTo>
                      <a:pt x="174" y="0"/>
                      <a:pt x="174" y="0"/>
                      <a:pt x="174" y="0"/>
                    </a:cubicBezTo>
                    <a:cubicBezTo>
                      <a:pt x="178" y="0"/>
                      <a:pt x="180" y="3"/>
                      <a:pt x="180" y="6"/>
                    </a:cubicBezTo>
                    <a:cubicBezTo>
                      <a:pt x="180" y="10"/>
                      <a:pt x="178" y="12"/>
                      <a:pt x="174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10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lose/>
                  </a:path>
                </a:pathLst>
              </a:custGeom>
              <a:solidFill>
                <a:srgbClr val="C4C3C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287;p18"/>
              <p:cNvSpPr/>
              <p:nvPr/>
            </p:nvSpPr>
            <p:spPr>
              <a:xfrm>
                <a:off x="2866000" y="1090119"/>
                <a:ext cx="70117" cy="72666"/>
              </a:xfrm>
              <a:prstGeom prst="ellipse">
                <a:avLst/>
              </a:prstGeom>
              <a:solidFill>
                <a:srgbClr val="C4C3C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288;p18"/>
              <p:cNvSpPr/>
              <p:nvPr/>
            </p:nvSpPr>
            <p:spPr>
              <a:xfrm>
                <a:off x="3649294" y="1090119"/>
                <a:ext cx="72666" cy="68842"/>
              </a:xfrm>
              <a:prstGeom prst="ellipse">
                <a:avLst/>
              </a:prstGeom>
              <a:solidFill>
                <a:srgbClr val="C4C3C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289;p18"/>
              <p:cNvSpPr/>
              <p:nvPr/>
            </p:nvSpPr>
            <p:spPr>
              <a:xfrm>
                <a:off x="3757657" y="1081195"/>
                <a:ext cx="81590" cy="84140"/>
              </a:xfrm>
              <a:prstGeom prst="ellipse">
                <a:avLst/>
              </a:prstGeom>
              <a:solidFill>
                <a:srgbClr val="C4C3C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290;p18"/>
              <p:cNvSpPr/>
              <p:nvPr/>
            </p:nvSpPr>
            <p:spPr>
              <a:xfrm>
                <a:off x="4057246" y="1125815"/>
                <a:ext cx="70117" cy="70117"/>
              </a:xfrm>
              <a:prstGeom prst="ellipse">
                <a:avLst/>
              </a:prstGeom>
              <a:solidFill>
                <a:srgbClr val="C4C3C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91" name="Google Shape;291;p18"/>
            <p:cNvSpPr txBox="1"/>
            <p:nvPr/>
          </p:nvSpPr>
          <p:spPr>
            <a:xfrm>
              <a:off x="520049" y="1561422"/>
              <a:ext cx="2191264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Average"/>
                  <a:ea typeface="Average"/>
                  <a:cs typeface="Average"/>
                  <a:sym typeface="Average"/>
                </a:rPr>
                <a:t>Application for the Doctor:</a:t>
              </a:r>
              <a:endParaRPr b="1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8"/>
            <p:cNvSpPr txBox="1"/>
            <p:nvPr/>
          </p:nvSpPr>
          <p:spPr>
            <a:xfrm>
              <a:off x="559858" y="2948214"/>
              <a:ext cx="2191264" cy="1200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Average"/>
                  <a:ea typeface="Average"/>
                  <a:cs typeface="Average"/>
                  <a:sym typeface="Average"/>
                </a:rPr>
                <a:t>Application / Device for the Patient:</a:t>
              </a:r>
              <a:endParaRPr b="1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8"/>
            <p:cNvSpPr txBox="1"/>
            <p:nvPr/>
          </p:nvSpPr>
          <p:spPr>
            <a:xfrm>
              <a:off x="523831" y="4390547"/>
              <a:ext cx="2191264" cy="1200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Average"/>
                  <a:ea typeface="Average"/>
                  <a:cs typeface="Average"/>
                  <a:sym typeface="Average"/>
                </a:rPr>
                <a:t>Web Tracking and Data analysis tool:</a:t>
              </a:r>
              <a:endParaRPr b="1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4" name="Google Shape;294;p18"/>
          <p:cNvSpPr/>
          <p:nvPr/>
        </p:nvSpPr>
        <p:spPr>
          <a:xfrm>
            <a:off x="-948" y="6182753"/>
            <a:ext cx="12206511" cy="662161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5" name="Google Shape;295;p18"/>
          <p:cNvPicPr preferRelativeResize="0"/>
          <p:nvPr/>
        </p:nvPicPr>
        <p:blipFill rotWithShape="1">
          <a:blip r:embed="rId3">
            <a:alphaModFix/>
          </a:blip>
          <a:srcRect b="38953" l="0" r="379" t="0"/>
          <a:stretch/>
        </p:blipFill>
        <p:spPr>
          <a:xfrm>
            <a:off x="94297" y="6277263"/>
            <a:ext cx="2371761" cy="500381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18"/>
          <p:cNvSpPr/>
          <p:nvPr/>
        </p:nvSpPr>
        <p:spPr>
          <a:xfrm>
            <a:off x="5610388" y="6342156"/>
            <a:ext cx="6696164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Personalised Pain Management System -  </a:t>
            </a:r>
            <a:r>
              <a:rPr lang="en-US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www.docomed.com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7" name="Google Shape;297;p18"/>
          <p:cNvGrpSpPr/>
          <p:nvPr/>
        </p:nvGrpSpPr>
        <p:grpSpPr>
          <a:xfrm>
            <a:off x="7832949" y="93121"/>
            <a:ext cx="756385" cy="755758"/>
            <a:chOff x="10011663" y="4350676"/>
            <a:chExt cx="1584591" cy="1513402"/>
          </a:xfrm>
        </p:grpSpPr>
        <p:sp>
          <p:nvSpPr>
            <p:cNvPr id="298" name="Google Shape;298;p18"/>
            <p:cNvSpPr/>
            <p:nvPr/>
          </p:nvSpPr>
          <p:spPr>
            <a:xfrm>
              <a:off x="10011663" y="4350676"/>
              <a:ext cx="1584591" cy="151340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99" name="Google Shape;299;p1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0155537" y="4428047"/>
              <a:ext cx="1237593" cy="123759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0" name="Google Shape;300;p18"/>
          <p:cNvGrpSpPr/>
          <p:nvPr/>
        </p:nvGrpSpPr>
        <p:grpSpPr>
          <a:xfrm>
            <a:off x="9113385" y="90658"/>
            <a:ext cx="767310" cy="760685"/>
            <a:chOff x="10011664" y="2814188"/>
            <a:chExt cx="1584591" cy="1513402"/>
          </a:xfrm>
        </p:grpSpPr>
        <p:sp>
          <p:nvSpPr>
            <p:cNvPr id="301" name="Google Shape;301;p18"/>
            <p:cNvSpPr/>
            <p:nvPr/>
          </p:nvSpPr>
          <p:spPr>
            <a:xfrm>
              <a:off x="10011664" y="2814188"/>
              <a:ext cx="1584591" cy="151340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302" name="Google Shape;302;p1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0283755" y="2975089"/>
              <a:ext cx="1164224" cy="11982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3" name="Google Shape;303;p18"/>
          <p:cNvGrpSpPr/>
          <p:nvPr/>
        </p:nvGrpSpPr>
        <p:grpSpPr>
          <a:xfrm>
            <a:off x="10567610" y="101174"/>
            <a:ext cx="793118" cy="739655"/>
            <a:chOff x="10011662" y="1258368"/>
            <a:chExt cx="1584591" cy="1513402"/>
          </a:xfrm>
        </p:grpSpPr>
        <p:sp>
          <p:nvSpPr>
            <p:cNvPr id="304" name="Google Shape;304;p18"/>
            <p:cNvSpPr/>
            <p:nvPr/>
          </p:nvSpPr>
          <p:spPr>
            <a:xfrm>
              <a:off x="10011662" y="1258368"/>
              <a:ext cx="1584591" cy="151340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305" name="Google Shape;305;p18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0316695" y="1424153"/>
              <a:ext cx="1052430" cy="12031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6" name="Google Shape;306;p18"/>
          <p:cNvSpPr/>
          <p:nvPr/>
        </p:nvSpPr>
        <p:spPr>
          <a:xfrm>
            <a:off x="2394025" y="6546051"/>
            <a:ext cx="3170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®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7" name="Google Shape;307;p18"/>
          <p:cNvGrpSpPr/>
          <p:nvPr/>
        </p:nvGrpSpPr>
        <p:grpSpPr>
          <a:xfrm>
            <a:off x="3028607" y="870125"/>
            <a:ext cx="7805493" cy="5161717"/>
            <a:chOff x="3494952" y="1060267"/>
            <a:chExt cx="7805493" cy="5508364"/>
          </a:xfrm>
        </p:grpSpPr>
        <p:sp>
          <p:nvSpPr>
            <p:cNvPr id="308" name="Google Shape;308;p18"/>
            <p:cNvSpPr/>
            <p:nvPr/>
          </p:nvSpPr>
          <p:spPr>
            <a:xfrm>
              <a:off x="3494952" y="1060267"/>
              <a:ext cx="4310690" cy="5508364"/>
            </a:xfrm>
            <a:prstGeom prst="rect">
              <a:avLst/>
            </a:prstGeom>
            <a:solidFill>
              <a:schemeClr val="lt1">
                <a:alpha val="71764"/>
              </a:schemeClr>
            </a:solidFill>
            <a:ln cap="flat" cmpd="sng" w="9525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8"/>
            <p:cNvSpPr txBox="1"/>
            <p:nvPr/>
          </p:nvSpPr>
          <p:spPr>
            <a:xfrm>
              <a:off x="4368354" y="1189431"/>
              <a:ext cx="3495957" cy="6897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Considers the </a:t>
              </a:r>
              <a:r>
                <a:rPr b="1"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patient current pain </a:t>
              </a:r>
              <a:br>
                <a:rPr b="1"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b="1"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level</a:t>
              </a: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and previous consumption</a:t>
              </a:r>
              <a:endParaRPr sz="179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8"/>
            <p:cNvSpPr txBox="1"/>
            <p:nvPr/>
          </p:nvSpPr>
          <p:spPr>
            <a:xfrm>
              <a:off x="4403935" y="3342276"/>
              <a:ext cx="3371308" cy="9849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Studying the patient according to </a:t>
              </a:r>
              <a:br>
                <a:rPr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the physiologic factors in a direct 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connection to the subjective data </a:t>
              </a:r>
              <a:endParaRPr/>
            </a:p>
          </p:txBody>
        </p:sp>
        <p:grpSp>
          <p:nvGrpSpPr>
            <p:cNvPr id="311" name="Google Shape;311;p18"/>
            <p:cNvGrpSpPr/>
            <p:nvPr/>
          </p:nvGrpSpPr>
          <p:grpSpPr>
            <a:xfrm>
              <a:off x="3665748" y="3404579"/>
              <a:ext cx="7634697" cy="2271165"/>
              <a:chOff x="1265081" y="4148078"/>
              <a:chExt cx="7334177" cy="2350151"/>
            </a:xfrm>
          </p:grpSpPr>
          <p:sp>
            <p:nvSpPr>
              <p:cNvPr id="312" name="Google Shape;312;p18"/>
              <p:cNvSpPr/>
              <p:nvPr/>
            </p:nvSpPr>
            <p:spPr>
              <a:xfrm>
                <a:off x="1265081" y="5874774"/>
                <a:ext cx="579209" cy="623455"/>
              </a:xfrm>
              <a:prstGeom prst="ellipse">
                <a:avLst/>
              </a:prstGeom>
              <a:solidFill>
                <a:schemeClr val="lt1">
                  <a:alpha val="71764"/>
                </a:schemeClr>
              </a:solidFill>
              <a:ln cap="flat" cmpd="sng" w="76200">
                <a:solidFill>
                  <a:srgbClr val="595959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399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8"/>
              <p:cNvSpPr txBox="1"/>
              <p:nvPr/>
            </p:nvSpPr>
            <p:spPr>
              <a:xfrm>
                <a:off x="5447319" y="4148078"/>
                <a:ext cx="3151939" cy="101960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Decreases total dosage </a:t>
                </a:r>
                <a:r>
                  <a:rPr lang="en-US"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given on </a:t>
                </a:r>
                <a:br>
                  <a:rPr lang="en-US"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</a:br>
                <a:r>
                  <a:rPr lang="en-US"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real time while continuing with </a:t>
                </a:r>
                <a:br>
                  <a:rPr lang="en-US"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</a:br>
                <a:r>
                  <a:rPr lang="en-US"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prescribed medication</a:t>
                </a:r>
                <a:endParaRPr sz="1799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14" name="Google Shape;314;p18"/>
            <p:cNvSpPr txBox="1"/>
            <p:nvPr/>
          </p:nvSpPr>
          <p:spPr>
            <a:xfrm>
              <a:off x="4421260" y="2342624"/>
              <a:ext cx="2920479" cy="6894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Notifies</a:t>
              </a:r>
              <a:r>
                <a:rPr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the patient which </a:t>
              </a:r>
              <a:br>
                <a:rPr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799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medication to take and when</a:t>
              </a:r>
              <a:endParaRPr/>
            </a:p>
          </p:txBody>
        </p:sp>
      </p:grpSp>
      <p:sp>
        <p:nvSpPr>
          <p:cNvPr id="315" name="Google Shape;315;p18"/>
          <p:cNvSpPr/>
          <p:nvPr/>
        </p:nvSpPr>
        <p:spPr>
          <a:xfrm rot="-2594258">
            <a:off x="6572239" y="248633"/>
            <a:ext cx="711421" cy="355626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18"/>
          <p:cNvSpPr txBox="1"/>
          <p:nvPr/>
        </p:nvSpPr>
        <p:spPr>
          <a:xfrm>
            <a:off x="7618827" y="2008614"/>
            <a:ext cx="2722540" cy="9229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Provides a </a:t>
            </a:r>
            <a:r>
              <a:rPr b="1"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personalized </a:t>
            </a:r>
            <a:br>
              <a:rPr b="1"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prescription </a:t>
            </a: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the </a:t>
            </a:r>
            <a:b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patient</a:t>
            </a:r>
            <a:endParaRPr/>
          </a:p>
        </p:txBody>
      </p:sp>
      <p:sp>
        <p:nvSpPr>
          <p:cNvPr id="317" name="Google Shape;317;p18"/>
          <p:cNvSpPr txBox="1"/>
          <p:nvPr/>
        </p:nvSpPr>
        <p:spPr>
          <a:xfrm>
            <a:off x="3933326" y="4215317"/>
            <a:ext cx="3354123" cy="14766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benchmark</a:t>
            </a: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b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suggested prescriptions for </a:t>
            </a:r>
            <a:b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patients based on a professional </a:t>
            </a:r>
            <a:b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pain treatment protocol together </a:t>
            </a:r>
            <a:b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the treating doctor's input</a:t>
            </a:r>
            <a:endParaRPr/>
          </a:p>
        </p:txBody>
      </p:sp>
      <p:sp>
        <p:nvSpPr>
          <p:cNvPr id="318" name="Google Shape;318;p18"/>
          <p:cNvSpPr txBox="1"/>
          <p:nvPr/>
        </p:nvSpPr>
        <p:spPr>
          <a:xfrm>
            <a:off x="7568048" y="4159288"/>
            <a:ext cx="3216843" cy="17535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data on the patient’s </a:t>
            </a:r>
            <a:b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level of pain, medication </a:t>
            </a:r>
            <a:b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consumption, side effects and </a:t>
            </a:r>
            <a:b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overall effectiveness of the </a:t>
            </a:r>
            <a:b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treatment regime over the time </a:t>
            </a:r>
            <a:b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79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healing</a:t>
            </a:r>
            <a:endParaRPr/>
          </a:p>
        </p:txBody>
      </p:sp>
      <p:sp>
        <p:nvSpPr>
          <p:cNvPr id="319" name="Google Shape;319;p18"/>
          <p:cNvSpPr/>
          <p:nvPr/>
        </p:nvSpPr>
        <p:spPr>
          <a:xfrm>
            <a:off x="3175545" y="3194840"/>
            <a:ext cx="602942" cy="564585"/>
          </a:xfrm>
          <a:prstGeom prst="ellipse">
            <a:avLst/>
          </a:prstGeom>
          <a:solidFill>
            <a:schemeClr val="lt1">
              <a:alpha val="71764"/>
            </a:schemeClr>
          </a:solidFill>
          <a:ln cap="flat" cmpd="sng" w="762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3209752" y="2111061"/>
            <a:ext cx="602942" cy="564585"/>
          </a:xfrm>
          <a:prstGeom prst="ellipse">
            <a:avLst/>
          </a:prstGeom>
          <a:solidFill>
            <a:schemeClr val="lt1">
              <a:alpha val="71764"/>
            </a:schemeClr>
          </a:solidFill>
          <a:ln cap="flat" cmpd="sng" w="762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3197442" y="1000686"/>
            <a:ext cx="602942" cy="564585"/>
          </a:xfrm>
          <a:prstGeom prst="ellipse">
            <a:avLst/>
          </a:prstGeom>
          <a:solidFill>
            <a:schemeClr val="lt1">
              <a:alpha val="71764"/>
            </a:schemeClr>
          </a:solidFill>
          <a:ln cap="flat" cmpd="sng" w="762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18"/>
          <p:cNvSpPr/>
          <p:nvPr/>
        </p:nvSpPr>
        <p:spPr>
          <a:xfrm>
            <a:off x="10910196" y="1004587"/>
            <a:ext cx="602942" cy="564585"/>
          </a:xfrm>
          <a:prstGeom prst="ellipse">
            <a:avLst/>
          </a:prstGeom>
          <a:solidFill>
            <a:schemeClr val="lt1">
              <a:alpha val="71764"/>
            </a:schemeClr>
          </a:solidFill>
          <a:ln cap="flat" cmpd="sng" w="762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10919511" y="2111061"/>
            <a:ext cx="602942" cy="564585"/>
          </a:xfrm>
          <a:prstGeom prst="ellipse">
            <a:avLst/>
          </a:prstGeom>
          <a:solidFill>
            <a:schemeClr val="lt1">
              <a:alpha val="71764"/>
            </a:schemeClr>
          </a:solidFill>
          <a:ln cap="flat" cmpd="sng" w="762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10910196" y="3194839"/>
            <a:ext cx="602942" cy="564585"/>
          </a:xfrm>
          <a:prstGeom prst="ellipse">
            <a:avLst/>
          </a:prstGeom>
          <a:solidFill>
            <a:schemeClr val="lt1">
              <a:alpha val="71764"/>
            </a:schemeClr>
          </a:solidFill>
          <a:ln cap="flat" cmpd="sng" w="762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8"/>
          <p:cNvSpPr/>
          <p:nvPr/>
        </p:nvSpPr>
        <p:spPr>
          <a:xfrm>
            <a:off x="10919029" y="4630559"/>
            <a:ext cx="602942" cy="564585"/>
          </a:xfrm>
          <a:prstGeom prst="ellipse">
            <a:avLst/>
          </a:prstGeom>
          <a:solidFill>
            <a:schemeClr val="lt1">
              <a:alpha val="71764"/>
            </a:schemeClr>
          </a:solidFill>
          <a:ln cap="flat" cmpd="sng" w="762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18"/>
          <p:cNvSpPr/>
          <p:nvPr/>
        </p:nvSpPr>
        <p:spPr>
          <a:xfrm rot="-2594258">
            <a:off x="3352010" y="1053597"/>
            <a:ext cx="556197" cy="243514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18"/>
          <p:cNvSpPr/>
          <p:nvPr/>
        </p:nvSpPr>
        <p:spPr>
          <a:xfrm rot="-2594258">
            <a:off x="3359882" y="2162634"/>
            <a:ext cx="556197" cy="243514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18"/>
          <p:cNvSpPr/>
          <p:nvPr/>
        </p:nvSpPr>
        <p:spPr>
          <a:xfrm rot="-2594258">
            <a:off x="3352009" y="3263408"/>
            <a:ext cx="556197" cy="243514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18"/>
          <p:cNvSpPr/>
          <p:nvPr/>
        </p:nvSpPr>
        <p:spPr>
          <a:xfrm rot="-2594258">
            <a:off x="3337903" y="4692957"/>
            <a:ext cx="556197" cy="243514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18"/>
          <p:cNvSpPr/>
          <p:nvPr/>
        </p:nvSpPr>
        <p:spPr>
          <a:xfrm rot="-2594258">
            <a:off x="11043646" y="1074626"/>
            <a:ext cx="556197" cy="243514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18"/>
          <p:cNvSpPr/>
          <p:nvPr/>
        </p:nvSpPr>
        <p:spPr>
          <a:xfrm rot="-2594258">
            <a:off x="11077594" y="2176940"/>
            <a:ext cx="556197" cy="243514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18"/>
          <p:cNvSpPr/>
          <p:nvPr/>
        </p:nvSpPr>
        <p:spPr>
          <a:xfrm rot="-2594258">
            <a:off x="11064764" y="3234962"/>
            <a:ext cx="556197" cy="243514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18"/>
          <p:cNvSpPr/>
          <p:nvPr/>
        </p:nvSpPr>
        <p:spPr>
          <a:xfrm rot="-2594258">
            <a:off x="11056416" y="4700368"/>
            <a:ext cx="556197" cy="243514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5F7FC"/>
            </a:gs>
            <a:gs pos="74000">
              <a:srgbClr val="A9BEE4"/>
            </a:gs>
            <a:gs pos="83000">
              <a:srgbClr val="A9BEE4"/>
            </a:gs>
            <a:gs pos="100000">
              <a:srgbClr val="C5D3ED"/>
            </a:gs>
          </a:gsLst>
          <a:lin ang="5400000" scaled="0"/>
        </a:gra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338;p19"/>
          <p:cNvGrpSpPr/>
          <p:nvPr/>
        </p:nvGrpSpPr>
        <p:grpSpPr>
          <a:xfrm>
            <a:off x="43649" y="1592494"/>
            <a:ext cx="4117647" cy="3741506"/>
            <a:chOff x="877834" y="2023404"/>
            <a:chExt cx="3510871" cy="3310596"/>
          </a:xfrm>
        </p:grpSpPr>
        <p:sp>
          <p:nvSpPr>
            <p:cNvPr id="339" name="Google Shape;339;p19"/>
            <p:cNvSpPr txBox="1"/>
            <p:nvPr/>
          </p:nvSpPr>
          <p:spPr>
            <a:xfrm>
              <a:off x="985079" y="2895600"/>
              <a:ext cx="3403626" cy="24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1" marL="10160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00" u="none" cap="none" strike="noStrike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Helps physicians with a lack of pain management experience, especially with opiates for acute and chronic pain</a:t>
              </a:r>
              <a:endParaRPr/>
            </a:p>
          </p:txBody>
        </p:sp>
        <p:grpSp>
          <p:nvGrpSpPr>
            <p:cNvPr id="340" name="Google Shape;340;p19"/>
            <p:cNvGrpSpPr/>
            <p:nvPr/>
          </p:nvGrpSpPr>
          <p:grpSpPr>
            <a:xfrm>
              <a:off x="877834" y="2023404"/>
              <a:ext cx="3315853" cy="805296"/>
              <a:chOff x="2016559" y="1572064"/>
              <a:chExt cx="3315853" cy="805296"/>
            </a:xfrm>
          </p:grpSpPr>
          <p:sp>
            <p:nvSpPr>
              <p:cNvPr id="341" name="Google Shape;341;p19"/>
              <p:cNvSpPr/>
              <p:nvPr/>
            </p:nvSpPr>
            <p:spPr>
              <a:xfrm rot="-9558143">
                <a:off x="2116976" y="1652937"/>
                <a:ext cx="493805" cy="658406"/>
              </a:xfrm>
              <a:prstGeom prst="triangle">
                <a:avLst>
                  <a:gd fmla="val 50000" name="adj"/>
                </a:avLst>
              </a:prstGeom>
              <a:solidFill>
                <a:srgbClr val="2F549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19"/>
              <p:cNvSpPr/>
              <p:nvPr/>
            </p:nvSpPr>
            <p:spPr>
              <a:xfrm>
                <a:off x="2250416" y="1572064"/>
                <a:ext cx="3081996" cy="533400"/>
              </a:xfrm>
              <a:prstGeom prst="rect">
                <a:avLst/>
              </a:prstGeom>
              <a:solidFill>
                <a:srgbClr val="294983"/>
              </a:solidFill>
              <a:ln>
                <a:noFill/>
              </a:ln>
            </p:spPr>
            <p:txBody>
              <a:bodyPr anchorCtr="0" anchor="ctr" bIns="45700" lIns="274300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>
                    <a:solidFill>
                      <a:schemeClr val="lt1"/>
                    </a:solidFill>
                    <a:latin typeface="Average"/>
                    <a:ea typeface="Average"/>
                    <a:cs typeface="Average"/>
                    <a:sym typeface="Average"/>
                  </a:rPr>
                  <a:t>Doctors</a:t>
                </a:r>
                <a:endParaRPr b="1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43" name="Google Shape;343;p19"/>
          <p:cNvGrpSpPr/>
          <p:nvPr/>
        </p:nvGrpSpPr>
        <p:grpSpPr>
          <a:xfrm>
            <a:off x="3916383" y="1592494"/>
            <a:ext cx="4055466" cy="3504879"/>
            <a:chOff x="4359587" y="2023404"/>
            <a:chExt cx="3510871" cy="3310596"/>
          </a:xfrm>
        </p:grpSpPr>
        <p:sp>
          <p:nvSpPr>
            <p:cNvPr id="344" name="Google Shape;344;p19"/>
            <p:cNvSpPr txBox="1"/>
            <p:nvPr/>
          </p:nvSpPr>
          <p:spPr>
            <a:xfrm>
              <a:off x="4466832" y="2895600"/>
              <a:ext cx="3403626" cy="24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1" marL="10160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00" u="none" cap="none" strike="noStrike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Receives short and focused treatment in the proper and optimal combination of drugs and activities to prevent future medical complication in the </a:t>
              </a:r>
              <a:endParaRPr/>
            </a:p>
          </p:txBody>
        </p:sp>
        <p:grpSp>
          <p:nvGrpSpPr>
            <p:cNvPr id="345" name="Google Shape;345;p19"/>
            <p:cNvGrpSpPr/>
            <p:nvPr/>
          </p:nvGrpSpPr>
          <p:grpSpPr>
            <a:xfrm>
              <a:off x="4359587" y="2023404"/>
              <a:ext cx="3315853" cy="805296"/>
              <a:chOff x="2016559" y="1572064"/>
              <a:chExt cx="3315853" cy="805296"/>
            </a:xfrm>
          </p:grpSpPr>
          <p:sp>
            <p:nvSpPr>
              <p:cNvPr id="346" name="Google Shape;346;p19"/>
              <p:cNvSpPr/>
              <p:nvPr/>
            </p:nvSpPr>
            <p:spPr>
              <a:xfrm rot="-9558143">
                <a:off x="2116976" y="1652937"/>
                <a:ext cx="493805" cy="658406"/>
              </a:xfrm>
              <a:prstGeom prst="triangle">
                <a:avLst>
                  <a:gd fmla="val 50000" name="adj"/>
                </a:avLst>
              </a:prstGeom>
              <a:solidFill>
                <a:srgbClr val="0070C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47;p19"/>
              <p:cNvSpPr/>
              <p:nvPr/>
            </p:nvSpPr>
            <p:spPr>
              <a:xfrm>
                <a:off x="2250416" y="1572064"/>
                <a:ext cx="3081996" cy="533400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txBody>
              <a:bodyPr anchorCtr="0" anchor="ctr" bIns="45700" lIns="274300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>
                    <a:solidFill>
                      <a:schemeClr val="lt1"/>
                    </a:solidFill>
                    <a:latin typeface="Average"/>
                    <a:ea typeface="Average"/>
                    <a:cs typeface="Average"/>
                    <a:sym typeface="Average"/>
                  </a:rPr>
                  <a:t>Acute Pain Patient</a:t>
                </a:r>
                <a:endParaRPr b="1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48" name="Google Shape;348;p19"/>
          <p:cNvGrpSpPr/>
          <p:nvPr/>
        </p:nvGrpSpPr>
        <p:grpSpPr>
          <a:xfrm>
            <a:off x="7912269" y="1592494"/>
            <a:ext cx="4182537" cy="3679165"/>
            <a:chOff x="7841341" y="2023404"/>
            <a:chExt cx="3504043" cy="3255435"/>
          </a:xfrm>
        </p:grpSpPr>
        <p:sp>
          <p:nvSpPr>
            <p:cNvPr id="349" name="Google Shape;349;p19"/>
            <p:cNvSpPr txBox="1"/>
            <p:nvPr/>
          </p:nvSpPr>
          <p:spPr>
            <a:xfrm>
              <a:off x="7941758" y="2840439"/>
              <a:ext cx="3403626" cy="24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Receive long-term treatment that includes other options to treat pain. Gives the patient options to better under-stand how to manage the chronic pain</a:t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19"/>
            <p:cNvGrpSpPr/>
            <p:nvPr/>
          </p:nvGrpSpPr>
          <p:grpSpPr>
            <a:xfrm>
              <a:off x="7841341" y="2023404"/>
              <a:ext cx="3315853" cy="805296"/>
              <a:chOff x="2016559" y="1572064"/>
              <a:chExt cx="3315853" cy="805296"/>
            </a:xfrm>
          </p:grpSpPr>
          <p:sp>
            <p:nvSpPr>
              <p:cNvPr id="351" name="Google Shape;351;p19"/>
              <p:cNvSpPr/>
              <p:nvPr/>
            </p:nvSpPr>
            <p:spPr>
              <a:xfrm rot="-9558143">
                <a:off x="2116976" y="1652937"/>
                <a:ext cx="493805" cy="658406"/>
              </a:xfrm>
              <a:prstGeom prst="triangle">
                <a:avLst>
                  <a:gd fmla="val 50000" name="adj"/>
                </a:avLst>
              </a:prstGeom>
              <a:solidFill>
                <a:srgbClr val="7F9ED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352;p19"/>
              <p:cNvSpPr/>
              <p:nvPr/>
            </p:nvSpPr>
            <p:spPr>
              <a:xfrm>
                <a:off x="2250416" y="1572064"/>
                <a:ext cx="3081996" cy="533400"/>
              </a:xfrm>
              <a:prstGeom prst="rect">
                <a:avLst/>
              </a:prstGeom>
              <a:solidFill>
                <a:srgbClr val="7F9ED7"/>
              </a:solidFill>
              <a:ln>
                <a:noFill/>
              </a:ln>
            </p:spPr>
            <p:txBody>
              <a:bodyPr anchorCtr="0" anchor="ctr" bIns="45700" lIns="274300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>
                    <a:solidFill>
                      <a:schemeClr val="lt1"/>
                    </a:solidFill>
                    <a:latin typeface="Average"/>
                    <a:ea typeface="Average"/>
                    <a:cs typeface="Average"/>
                    <a:sym typeface="Average"/>
                  </a:rPr>
                  <a:t>Chronic pain patient</a:t>
                </a:r>
                <a:endParaRPr b="1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53" name="Google Shape;353;p19"/>
          <p:cNvSpPr/>
          <p:nvPr/>
        </p:nvSpPr>
        <p:spPr>
          <a:xfrm>
            <a:off x="-948" y="6182753"/>
            <a:ext cx="12206511" cy="662161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4" name="Google Shape;354;p19"/>
          <p:cNvPicPr preferRelativeResize="0"/>
          <p:nvPr/>
        </p:nvPicPr>
        <p:blipFill rotWithShape="1">
          <a:blip r:embed="rId3">
            <a:alphaModFix/>
          </a:blip>
          <a:srcRect b="38953" l="0" r="379" t="0"/>
          <a:stretch/>
        </p:blipFill>
        <p:spPr>
          <a:xfrm>
            <a:off x="94297" y="6277263"/>
            <a:ext cx="2371761" cy="500381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19"/>
          <p:cNvSpPr/>
          <p:nvPr/>
        </p:nvSpPr>
        <p:spPr>
          <a:xfrm>
            <a:off x="5610388" y="6342156"/>
            <a:ext cx="6696164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Personalised Pain Management System -  </a:t>
            </a:r>
            <a:r>
              <a:rPr lang="en-US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www.docomed.com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19"/>
          <p:cNvSpPr txBox="1"/>
          <p:nvPr/>
        </p:nvSpPr>
        <p:spPr>
          <a:xfrm>
            <a:off x="156155" y="149371"/>
            <a:ext cx="9496892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8DA9DB"/>
                </a:solidFill>
                <a:latin typeface="Calibri"/>
                <a:ea typeface="Calibri"/>
                <a:cs typeface="Calibri"/>
                <a:sym typeface="Calibri"/>
              </a:rPr>
              <a:t>FOR ACUTE </a:t>
            </a:r>
            <a:r>
              <a:rPr b="1" lang="en-US" sz="480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AND CHRONIC PATIENTS</a:t>
            </a:r>
            <a:endParaRPr b="1" sz="4800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7" name="Google Shape;357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62473" y="4846179"/>
            <a:ext cx="1165462" cy="1116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89071" y="4698093"/>
            <a:ext cx="1393698" cy="1393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541439" y="4807514"/>
            <a:ext cx="1039377" cy="1203137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19"/>
          <p:cNvSpPr/>
          <p:nvPr/>
        </p:nvSpPr>
        <p:spPr>
          <a:xfrm>
            <a:off x="2394025" y="6546051"/>
            <a:ext cx="3170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®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5F7FC"/>
            </a:gs>
            <a:gs pos="74000">
              <a:srgbClr val="A9BEE4"/>
            </a:gs>
            <a:gs pos="83000">
              <a:srgbClr val="A9BEE4"/>
            </a:gs>
            <a:gs pos="100000">
              <a:srgbClr val="C5D3ED"/>
            </a:gs>
          </a:gsLst>
          <a:lin ang="5400000" scaled="0"/>
        </a:gra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0"/>
          <p:cNvSpPr/>
          <p:nvPr/>
        </p:nvSpPr>
        <p:spPr>
          <a:xfrm>
            <a:off x="-948" y="6182753"/>
            <a:ext cx="12206511" cy="662161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6" name="Google Shape;366;p20"/>
          <p:cNvPicPr preferRelativeResize="0"/>
          <p:nvPr/>
        </p:nvPicPr>
        <p:blipFill rotWithShape="1">
          <a:blip r:embed="rId3">
            <a:alphaModFix/>
          </a:blip>
          <a:srcRect b="38953" l="0" r="379" t="0"/>
          <a:stretch/>
        </p:blipFill>
        <p:spPr>
          <a:xfrm>
            <a:off x="94297" y="6277263"/>
            <a:ext cx="2371761" cy="500381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20"/>
          <p:cNvSpPr/>
          <p:nvPr/>
        </p:nvSpPr>
        <p:spPr>
          <a:xfrm>
            <a:off x="2394025" y="6555478"/>
            <a:ext cx="3170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®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0"/>
          <p:cNvSpPr/>
          <p:nvPr/>
        </p:nvSpPr>
        <p:spPr>
          <a:xfrm>
            <a:off x="5610388" y="6342156"/>
            <a:ext cx="6696164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Personalised Pain Management System -  </a:t>
            </a:r>
            <a:r>
              <a:rPr lang="en-US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www.docomed.com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20"/>
          <p:cNvSpPr txBox="1"/>
          <p:nvPr/>
        </p:nvSpPr>
        <p:spPr>
          <a:xfrm>
            <a:off x="143718" y="113689"/>
            <a:ext cx="3381907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8DA9DB"/>
                </a:solidFill>
                <a:latin typeface="Calibri"/>
                <a:ea typeface="Calibri"/>
                <a:cs typeface="Calibri"/>
                <a:sym typeface="Calibri"/>
              </a:rPr>
              <a:t>Comp</a:t>
            </a:r>
            <a:r>
              <a:rPr b="1" lang="en-US" sz="480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etitors</a:t>
            </a:r>
            <a:endParaRPr b="1" sz="4800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0" name="Google Shape;370;p20"/>
          <p:cNvCxnSpPr>
            <a:stCxn id="365" idx="0"/>
          </p:cNvCxnSpPr>
          <p:nvPr/>
        </p:nvCxnSpPr>
        <p:spPr>
          <a:xfrm rot="10800000">
            <a:off x="6089708" y="53"/>
            <a:ext cx="12600" cy="61827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71" name="Google Shape;371;p20"/>
          <p:cNvCxnSpPr/>
          <p:nvPr/>
        </p:nvCxnSpPr>
        <p:spPr>
          <a:xfrm>
            <a:off x="-948" y="3091992"/>
            <a:ext cx="12206511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2" name="Google Shape;372;p20"/>
          <p:cNvSpPr/>
          <p:nvPr/>
        </p:nvSpPr>
        <p:spPr>
          <a:xfrm>
            <a:off x="4231087" y="2219218"/>
            <a:ext cx="3742442" cy="1736333"/>
          </a:xfrm>
          <a:prstGeom prst="roundRect">
            <a:avLst>
              <a:gd fmla="val 16667" name="adj"/>
            </a:avLst>
          </a:prstGeom>
          <a:solidFill>
            <a:srgbClr val="EDEDED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3" name="Google Shape;373;p20"/>
          <p:cNvPicPr preferRelativeResize="0"/>
          <p:nvPr/>
        </p:nvPicPr>
        <p:blipFill rotWithShape="1">
          <a:blip r:embed="rId3">
            <a:alphaModFix/>
          </a:blip>
          <a:srcRect b="38953" l="0" r="379" t="0"/>
          <a:stretch/>
        </p:blipFill>
        <p:spPr>
          <a:xfrm>
            <a:off x="4938029" y="2844407"/>
            <a:ext cx="2303372" cy="4859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purdue pharma png" id="374" name="Google Shape;374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19605" y="1895085"/>
            <a:ext cx="2484140" cy="10645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axial healthcare png" id="375" name="Google Shape;375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27426" y="3694015"/>
            <a:ext cx="1141873" cy="1141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353232" y="4058638"/>
            <a:ext cx="2800656" cy="67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medisafe png" id="377" name="Google Shape;377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797056" y="1838914"/>
            <a:ext cx="1265603" cy="12656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8" name="Google Shape;378;p20"/>
          <p:cNvGrpSpPr/>
          <p:nvPr/>
        </p:nvGrpSpPr>
        <p:grpSpPr>
          <a:xfrm>
            <a:off x="1270314" y="5016049"/>
            <a:ext cx="2291598" cy="616013"/>
            <a:chOff x="1291988" y="5305989"/>
            <a:chExt cx="2291598" cy="616013"/>
          </a:xfrm>
        </p:grpSpPr>
        <p:sp>
          <p:nvSpPr>
            <p:cNvPr id="379" name="Google Shape;379;p20"/>
            <p:cNvSpPr/>
            <p:nvPr/>
          </p:nvSpPr>
          <p:spPr>
            <a:xfrm>
              <a:off x="1307405" y="5305989"/>
              <a:ext cx="2276181" cy="616013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20"/>
            <p:cNvSpPr txBox="1"/>
            <p:nvPr/>
          </p:nvSpPr>
          <p:spPr>
            <a:xfrm>
              <a:off x="1291988" y="5398872"/>
              <a:ext cx="22530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Protocol management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20"/>
          <p:cNvGrpSpPr/>
          <p:nvPr/>
        </p:nvGrpSpPr>
        <p:grpSpPr>
          <a:xfrm>
            <a:off x="1115684" y="1222901"/>
            <a:ext cx="2628345" cy="646331"/>
            <a:chOff x="1115684" y="1214002"/>
            <a:chExt cx="2628345" cy="646331"/>
          </a:xfrm>
        </p:grpSpPr>
        <p:sp>
          <p:nvSpPr>
            <p:cNvPr id="382" name="Google Shape;382;p20"/>
            <p:cNvSpPr/>
            <p:nvPr/>
          </p:nvSpPr>
          <p:spPr>
            <a:xfrm>
              <a:off x="1280177" y="1222901"/>
              <a:ext cx="2276181" cy="616013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20"/>
            <p:cNvSpPr txBox="1"/>
            <p:nvPr/>
          </p:nvSpPr>
          <p:spPr>
            <a:xfrm>
              <a:off x="1115684" y="1214002"/>
              <a:ext cx="262834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Managing medication consumption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4" name="Google Shape;384;p20"/>
          <p:cNvGrpSpPr/>
          <p:nvPr/>
        </p:nvGrpSpPr>
        <p:grpSpPr>
          <a:xfrm>
            <a:off x="8714823" y="5013052"/>
            <a:ext cx="2276181" cy="616013"/>
            <a:chOff x="8761958" y="5088094"/>
            <a:chExt cx="2276181" cy="616013"/>
          </a:xfrm>
        </p:grpSpPr>
        <p:sp>
          <p:nvSpPr>
            <p:cNvPr id="385" name="Google Shape;385;p20"/>
            <p:cNvSpPr/>
            <p:nvPr/>
          </p:nvSpPr>
          <p:spPr>
            <a:xfrm>
              <a:off x="8761958" y="5088094"/>
              <a:ext cx="2276181" cy="616013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20"/>
            <p:cNvSpPr txBox="1"/>
            <p:nvPr/>
          </p:nvSpPr>
          <p:spPr>
            <a:xfrm>
              <a:off x="9057931" y="5193586"/>
              <a:ext cx="1684233" cy="36939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Pain monitoring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7" name="Google Shape;387;p20"/>
          <p:cNvGrpSpPr/>
          <p:nvPr/>
        </p:nvGrpSpPr>
        <p:grpSpPr>
          <a:xfrm>
            <a:off x="8321459" y="1139995"/>
            <a:ext cx="2672859" cy="712902"/>
            <a:chOff x="8355853" y="1126012"/>
            <a:chExt cx="2672859" cy="712902"/>
          </a:xfrm>
        </p:grpSpPr>
        <p:sp>
          <p:nvSpPr>
            <p:cNvPr id="388" name="Google Shape;388;p20"/>
            <p:cNvSpPr/>
            <p:nvPr/>
          </p:nvSpPr>
          <p:spPr>
            <a:xfrm>
              <a:off x="8355853" y="1156330"/>
              <a:ext cx="2672859" cy="682584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20"/>
            <p:cNvSpPr txBox="1"/>
            <p:nvPr/>
          </p:nvSpPr>
          <p:spPr>
            <a:xfrm>
              <a:off x="8387536" y="1126012"/>
              <a:ext cx="262834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Pharmaceutical company:</a:t>
              </a:r>
              <a:b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Coping with chronic pain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5F7FC"/>
            </a:gs>
            <a:gs pos="74000">
              <a:srgbClr val="A9BEE4"/>
            </a:gs>
            <a:gs pos="83000">
              <a:srgbClr val="A9BEE4"/>
            </a:gs>
            <a:gs pos="100000">
              <a:srgbClr val="C5D3ED"/>
            </a:gs>
          </a:gsLst>
          <a:lin ang="5400000" scaled="0"/>
        </a:gra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1"/>
          <p:cNvSpPr/>
          <p:nvPr/>
        </p:nvSpPr>
        <p:spPr>
          <a:xfrm>
            <a:off x="-948" y="6182753"/>
            <a:ext cx="12206511" cy="662161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5" name="Google Shape;395;p21"/>
          <p:cNvPicPr preferRelativeResize="0"/>
          <p:nvPr/>
        </p:nvPicPr>
        <p:blipFill rotWithShape="1">
          <a:blip r:embed="rId3">
            <a:alphaModFix/>
          </a:blip>
          <a:srcRect b="38953" l="0" r="379" t="0"/>
          <a:stretch/>
        </p:blipFill>
        <p:spPr>
          <a:xfrm>
            <a:off x="94297" y="6277263"/>
            <a:ext cx="2371761" cy="500381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21"/>
          <p:cNvSpPr/>
          <p:nvPr/>
        </p:nvSpPr>
        <p:spPr>
          <a:xfrm>
            <a:off x="5610388" y="6342156"/>
            <a:ext cx="6696164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Personalised Pain Management System -  </a:t>
            </a:r>
            <a:r>
              <a:rPr lang="en-US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www.docomed.com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21"/>
          <p:cNvSpPr txBox="1"/>
          <p:nvPr/>
        </p:nvSpPr>
        <p:spPr>
          <a:xfrm>
            <a:off x="156154" y="149371"/>
            <a:ext cx="308020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8DA9DB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lang="en-US" sz="480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TEAM</a:t>
            </a:r>
            <a:endParaRPr b="1" sz="4800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8" name="Google Shape;398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2909" y="1037807"/>
            <a:ext cx="755915" cy="964824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21"/>
          <p:cNvSpPr txBox="1"/>
          <p:nvPr/>
        </p:nvSpPr>
        <p:spPr>
          <a:xfrm>
            <a:off x="0" y="1945192"/>
            <a:ext cx="2341707" cy="7980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228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Omri Schanin</a:t>
            </a:r>
            <a:endParaRPr/>
          </a:p>
          <a:p>
            <a:pPr indent="-228600" lvl="0" marL="228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Co-Founder &amp; CEO</a:t>
            </a:r>
            <a:br>
              <a:rPr b="1"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1"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1"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0" name="Google Shape;400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48148" y="1074573"/>
            <a:ext cx="933000" cy="933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21"/>
          <p:cNvSpPr txBox="1"/>
          <p:nvPr/>
        </p:nvSpPr>
        <p:spPr>
          <a:xfrm>
            <a:off x="2341705" y="1945192"/>
            <a:ext cx="2475812" cy="7980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Amir</a:t>
            </a: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Hasidim</a:t>
            </a:r>
            <a:endParaRPr/>
          </a:p>
          <a:p>
            <a:pPr indent="-228600" lvl="0" marL="228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Co-Founder &amp; Chairman</a:t>
            </a:r>
            <a:br>
              <a:rPr b="1"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1"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21"/>
          <p:cNvSpPr txBox="1"/>
          <p:nvPr/>
        </p:nvSpPr>
        <p:spPr>
          <a:xfrm>
            <a:off x="4673138" y="1994383"/>
            <a:ext cx="2507957" cy="8991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Dr Omri Lubovsky</a:t>
            </a:r>
            <a:endParaRPr/>
          </a:p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Co-Founder &amp; Chief</a:t>
            </a:r>
            <a:endParaRPr/>
          </a:p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Medical Officer</a:t>
            </a:r>
            <a:br>
              <a:rPr b="1"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1"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21"/>
          <p:cNvSpPr txBox="1"/>
          <p:nvPr/>
        </p:nvSpPr>
        <p:spPr>
          <a:xfrm>
            <a:off x="7102599" y="1994382"/>
            <a:ext cx="2657462" cy="7045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Prof Elon Eisenberg</a:t>
            </a:r>
            <a:endParaRPr/>
          </a:p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Head of advisory board</a:t>
            </a:r>
            <a:br>
              <a:rPr b="1"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1"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21"/>
          <p:cNvSpPr txBox="1"/>
          <p:nvPr/>
        </p:nvSpPr>
        <p:spPr>
          <a:xfrm>
            <a:off x="9701957" y="2002631"/>
            <a:ext cx="2505268" cy="9577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Calibri"/>
              <a:buNone/>
            </a:pPr>
            <a:r>
              <a:rPr b="1" lang="en-US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Micha Oestereich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Regulatory affairs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5" name="Google Shape;405;p21"/>
          <p:cNvPicPr preferRelativeResize="0"/>
          <p:nvPr/>
        </p:nvPicPr>
        <p:blipFill rotWithShape="1">
          <a:blip r:embed="rId7">
            <a:alphaModFix/>
          </a:blip>
          <a:srcRect b="8147" l="0" r="0" t="0"/>
          <a:stretch/>
        </p:blipFill>
        <p:spPr>
          <a:xfrm>
            <a:off x="5478475" y="1013777"/>
            <a:ext cx="1081932" cy="100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049731" y="1109304"/>
            <a:ext cx="851174" cy="905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21"/>
          <p:cNvPicPr preferRelativeResize="0"/>
          <p:nvPr/>
        </p:nvPicPr>
        <p:blipFill rotWithShape="1">
          <a:blip r:embed="rId9">
            <a:alphaModFix/>
          </a:blip>
          <a:srcRect b="16998" l="9604" r="27703" t="0"/>
          <a:stretch/>
        </p:blipFill>
        <p:spPr>
          <a:xfrm>
            <a:off x="10605693" y="1013777"/>
            <a:ext cx="755899" cy="1000751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1"/>
          <p:cNvSpPr txBox="1"/>
          <p:nvPr/>
        </p:nvSpPr>
        <p:spPr>
          <a:xfrm>
            <a:off x="-154430" y="2839994"/>
            <a:ext cx="2704632" cy="2616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Entrepreneur in the fields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of Life Science and Clean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Tech. Naval academy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graduate and combat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officer (Res.). Former 2</a:t>
            </a:r>
            <a:r>
              <a:rPr baseline="30000"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nd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 command of an Israel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IDF navy ship, special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operations officer and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team leader at flotilla 3.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21"/>
          <p:cNvSpPr txBox="1"/>
          <p:nvPr/>
        </p:nvSpPr>
        <p:spPr>
          <a:xfrm>
            <a:off x="2275031" y="2809172"/>
            <a:ext cx="2704632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Seasoned entrepreneur and investor, Over 20 years of senior executive experience with med-tech startups. Managing partner at Biosphere capital. Former head of Gefen Biomed Ventures, CEO of A.T.I. &amp; Meytav tech’ incubators.</a:t>
            </a:r>
            <a:endParaRPr/>
          </a:p>
        </p:txBody>
      </p:sp>
      <p:sp>
        <p:nvSpPr>
          <p:cNvPr id="410" name="Google Shape;410;p21"/>
          <p:cNvSpPr txBox="1"/>
          <p:nvPr/>
        </p:nvSpPr>
        <p:spPr>
          <a:xfrm>
            <a:off x="4745040" y="2809156"/>
            <a:ext cx="2464324" cy="28007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Deputy director of the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department of orthopedic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surgery, Barzilai Medical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Center. Former physician at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prestigious IDF airborne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Rescue &amp; evacuation unit.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Inventor and founder with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experience as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professional high skilled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critical care physician.</a:t>
            </a:r>
            <a:endParaRPr/>
          </a:p>
        </p:txBody>
      </p:sp>
      <p:sp>
        <p:nvSpPr>
          <p:cNvPr id="411" name="Google Shape;411;p21"/>
          <p:cNvSpPr txBox="1"/>
          <p:nvPr/>
        </p:nvSpPr>
        <p:spPr>
          <a:xfrm>
            <a:off x="7248678" y="2809156"/>
            <a:ext cx="2453279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Director of the Pain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Research Unit at the Institute</a:t>
            </a:r>
            <a:b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of Pain Medicine, Rambam Health Care Campus, Haifa, Israel, and he is an associate professor of neurology and pain</a:t>
            </a:r>
            <a:b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medicine at the faculty</a:t>
            </a:r>
            <a:b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of medicine in the Technion Israel Institute of</a:t>
            </a:r>
            <a:b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Technology.</a:t>
            </a:r>
            <a:endParaRPr/>
          </a:p>
        </p:txBody>
      </p:sp>
      <p:sp>
        <p:nvSpPr>
          <p:cNvPr id="412" name="Google Shape;412;p21"/>
          <p:cNvSpPr txBox="1"/>
          <p:nvPr/>
        </p:nvSpPr>
        <p:spPr>
          <a:xfrm>
            <a:off x="9870140" y="2801982"/>
            <a:ext cx="2168902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 been specializing in the field of regulation for over the past 15 years and in several medical companies.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Served as chief consultant in several companies, among them Ornim Medical and medasense</a:t>
            </a:r>
            <a:endParaRPr/>
          </a:p>
        </p:txBody>
      </p:sp>
      <p:sp>
        <p:nvSpPr>
          <p:cNvPr id="413" name="Google Shape;413;p21"/>
          <p:cNvSpPr/>
          <p:nvPr/>
        </p:nvSpPr>
        <p:spPr>
          <a:xfrm>
            <a:off x="2394025" y="6555478"/>
            <a:ext cx="3170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®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